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Lst>
  <p:sldSz cx="7772400" cy="10058400"/>
  <p:notesSz cx="7010400" cy="9296400"/>
  <p:embeddedFontLst>
    <p:embeddedFont>
      <p:font typeface="Calibri" panose="020F0502020204030204" pitchFamily="34" charset="0"/>
      <p:regular r:id="rId33"/>
      <p:bold r:id="rId34"/>
      <p:italic r:id="rId35"/>
      <p:boldItalic r:id="rId36"/>
    </p:embeddedFont>
    <p:embeddedFont>
      <p:font typeface="Lato"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BE21B1-77B0-4ECF-B64C-A2416AE82CA2}">
  <a:tblStyle styleId="{ABBE21B1-77B0-4ECF-B64C-A2416AE82CA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0" autoAdjust="0"/>
    <p:restoredTop sz="94602" autoAdjust="0"/>
  </p:normalViewPr>
  <p:slideViewPr>
    <p:cSldViewPr snapToGrid="0">
      <p:cViewPr varScale="1">
        <p:scale>
          <a:sx n="57" d="100"/>
          <a:sy n="57" d="100"/>
        </p:scale>
        <p:origin x="1939" y="72"/>
      </p:cViewPr>
      <p:guideLst>
        <p:guide orient="horz" pos="3168"/>
        <p:guide pos="2448"/>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2159000" y="696913"/>
            <a:ext cx="26939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879b65cc07_0_155: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879b65cc07_0_15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87e25dbe17_0_19: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87e25dbe17_0_1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7e25dbe17_0_61:notes"/>
          <p:cNvSpPr>
            <a:spLocks noGrp="1" noRot="1" noChangeAspect="1"/>
          </p:cNvSpPr>
          <p:nvPr>
            <p:ph type="sldImg" idx="2"/>
          </p:nvPr>
        </p:nvSpPr>
        <p:spPr>
          <a:xfrm>
            <a:off x="2159000" y="696913"/>
            <a:ext cx="26939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7e25dbe17_0_6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8609ec2697_0_18: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8609ec2697_0_1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6452e8b56_0_247: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86452e8b56_0_24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6452e8b56_0_264: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6452e8b56_0_26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86452e8b56_0_280: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86452e8b56_0_28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6452e8b56_0_231: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6452e8b56_0_23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879b65cc07_0_88: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879b65cc07_0_8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879b65cc07_0_57: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879b65cc07_0_5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5e1cb248d_0_14: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5e1cb248d_0_1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609ec2697_0_34: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609ec2697_0_3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8609ec2697_0_44: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8609ec2697_0_4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79b65cc07_0_192: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79b65cc07_0_19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879b65cc07_0_236: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879b65cc07_0_23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879b65cc07_0_214: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879b65cc07_0_21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86452e8b56_0_24: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86452e8b56_0_2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88095fcf11_0_11: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88095fcf11_0_1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86452e8b56_0_112: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86452e8b56_0_1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86452e8b56_0_165: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86452e8b56_0_16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879b65cc07_0_327: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879b65cc07_0_3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879b65cc07_0_0: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879b65cc07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879b65cc07_0_349: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879b65cc07_0_34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79b65cc07_0_11: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79b65cc07_0_1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79b65cc07_0_45:notes"/>
          <p:cNvSpPr>
            <a:spLocks noGrp="1" noRot="1" noChangeAspect="1"/>
          </p:cNvSpPr>
          <p:nvPr>
            <p:ph type="sldImg" idx="2"/>
          </p:nvPr>
        </p:nvSpPr>
        <p:spPr>
          <a:xfrm>
            <a:off x="2159000" y="696913"/>
            <a:ext cx="26939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79b65cc07_0_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79b65cc07_0_141:notes"/>
          <p:cNvSpPr>
            <a:spLocks noGrp="1" noRot="1" noChangeAspect="1"/>
          </p:cNvSpPr>
          <p:nvPr>
            <p:ph type="sldImg" idx="2"/>
          </p:nvPr>
        </p:nvSpPr>
        <p:spPr>
          <a:xfrm>
            <a:off x="2159000" y="696913"/>
            <a:ext cx="26939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79b65cc07_0_14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79b65cc07_0_67: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79b65cc07_0_6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879b65cc07_0_77: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879b65cc07_0_7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79b65cc07_0_181:notes"/>
          <p:cNvSpPr>
            <a:spLocks noGrp="1" noRot="1" noChangeAspect="1"/>
          </p:cNvSpPr>
          <p:nvPr>
            <p:ph type="sldImg" idx="2"/>
          </p:nvPr>
        </p:nvSpPr>
        <p:spPr>
          <a:xfrm>
            <a:off x="2159000" y="696913"/>
            <a:ext cx="26924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79b65cc07_0_18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64952" y="1456058"/>
            <a:ext cx="7242600" cy="4014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64945" y="5542289"/>
            <a:ext cx="7242600" cy="1550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64945" y="2163089"/>
            <a:ext cx="7242600" cy="38397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264945" y="6164351"/>
            <a:ext cx="7242600" cy="25437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64945" y="4206107"/>
            <a:ext cx="7242600" cy="164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64945" y="870271"/>
            <a:ext cx="7242600" cy="1119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64945" y="2253729"/>
            <a:ext cx="7242600" cy="6681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64945" y="870271"/>
            <a:ext cx="7242600" cy="1119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64945" y="2253729"/>
            <a:ext cx="3399900" cy="6681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107540" y="2253729"/>
            <a:ext cx="3399900" cy="6681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64945" y="870271"/>
            <a:ext cx="7242600" cy="1119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64945" y="1086507"/>
            <a:ext cx="2386800" cy="14778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264945" y="2717440"/>
            <a:ext cx="2386800" cy="6217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16713" y="880293"/>
            <a:ext cx="5412600" cy="799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25675" y="2411542"/>
            <a:ext cx="3438300" cy="2898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25675" y="5481569"/>
            <a:ext cx="3438300" cy="2415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198575" y="1415969"/>
            <a:ext cx="3261300" cy="7226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64945" y="8273124"/>
            <a:ext cx="5099100" cy="11832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64945" y="870271"/>
            <a:ext cx="7242600" cy="1119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64945" y="2253729"/>
            <a:ext cx="7242600" cy="6681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I5-dI74zxPg"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7.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7.pn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payanywhere.com/campmasters" TargetMode="External"/><Relationship Id="rId5" Type="http://schemas.openxmlformats.org/officeDocument/2006/relationships/image" Target="../media/image7.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7.png"/><Relationship Id="rId10"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34.png"/><Relationship Id="rId5" Type="http://schemas.openxmlformats.org/officeDocument/2006/relationships/image" Target="../media/image7.png"/><Relationship Id="rId10" Type="http://schemas.openxmlformats.org/officeDocument/2006/relationships/image" Target="../media/image52.png"/><Relationship Id="rId4" Type="http://schemas.openxmlformats.org/officeDocument/2006/relationships/image" Target="../media/image3.png"/><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scoutingmagazine.org/2012/10/how-to-ensure-payment-in-money-earning-projects/"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clipart-library.com/picture-of-popcorn.html"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hyperlink" Target="https://www.roblox.com/catalog/48737193/porky-pig-t-t-thats-all-folks"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http://smashedpeasandcarrots.com/gift-idea-movie-night-in-a-popcorn-box-with-free-printabl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mailto:Lori.Abraham@scouting.org"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hyperlink" Target="http://orvc-bsa.org/popcorn/" TargetMode="External"/><Relationship Id="rId3" Type="http://schemas.openxmlformats.org/officeDocument/2006/relationships/image" Target="../media/image1.png"/><Relationship Id="rId7" Type="http://schemas.openxmlformats.org/officeDocument/2006/relationships/hyperlink" Target="https://www.campmasters.org/how-to-order-popcorn"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www,campmasters.org/" TargetMode="External"/><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0" y="4100100"/>
            <a:ext cx="7772400" cy="5958300"/>
          </a:xfrm>
          <a:prstGeom prst="rect">
            <a:avLst/>
          </a:prstGeom>
          <a:solidFill>
            <a:srgbClr val="F4E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a:off x="0" y="0"/>
            <a:ext cx="7772400" cy="4100100"/>
          </a:xfrm>
          <a:prstGeom prst="rect">
            <a:avLst/>
          </a:prstGeom>
          <a:solidFill>
            <a:srgbClr val="CDB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p:nvPr/>
        </p:nvSpPr>
        <p:spPr>
          <a:xfrm>
            <a:off x="0" y="4057800"/>
            <a:ext cx="7772400" cy="247500"/>
          </a:xfrm>
          <a:prstGeom prst="rect">
            <a:avLst/>
          </a:prstGeom>
          <a:solidFill>
            <a:srgbClr val="614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13"/>
          <p:cNvPicPr preferRelativeResize="0"/>
          <p:nvPr/>
        </p:nvPicPr>
        <p:blipFill>
          <a:blip r:embed="rId3">
            <a:alphaModFix/>
          </a:blip>
          <a:stretch>
            <a:fillRect/>
          </a:stretch>
        </p:blipFill>
        <p:spPr>
          <a:xfrm>
            <a:off x="2934083" y="8838710"/>
            <a:ext cx="1904243" cy="839226"/>
          </a:xfrm>
          <a:prstGeom prst="rect">
            <a:avLst/>
          </a:prstGeom>
          <a:noFill/>
          <a:ln>
            <a:noFill/>
          </a:ln>
        </p:spPr>
      </p:pic>
      <p:pic>
        <p:nvPicPr>
          <p:cNvPr id="58" name="Google Shape;58;p13"/>
          <p:cNvPicPr preferRelativeResize="0"/>
          <p:nvPr/>
        </p:nvPicPr>
        <p:blipFill rotWithShape="1">
          <a:blip r:embed="rId4">
            <a:alphaModFix/>
          </a:blip>
          <a:srcRect/>
          <a:stretch/>
        </p:blipFill>
        <p:spPr>
          <a:xfrm>
            <a:off x="2642390" y="1338460"/>
            <a:ext cx="3820876" cy="3057611"/>
          </a:xfrm>
          <a:prstGeom prst="rect">
            <a:avLst/>
          </a:prstGeom>
          <a:noFill/>
          <a:ln>
            <a:noFill/>
          </a:ln>
          <a:effectLst>
            <a:outerShdw blurRad="214313" algn="bl" rotWithShape="0">
              <a:srgbClr val="000000">
                <a:alpha val="42000"/>
              </a:srgbClr>
            </a:outerShdw>
          </a:effectLst>
        </p:spPr>
      </p:pic>
      <p:sp>
        <p:nvSpPr>
          <p:cNvPr id="59" name="Google Shape;59;p13"/>
          <p:cNvSpPr txBox="1"/>
          <p:nvPr/>
        </p:nvSpPr>
        <p:spPr>
          <a:xfrm>
            <a:off x="285750" y="9601309"/>
            <a:ext cx="7200900" cy="24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latin typeface="Lato"/>
                <a:ea typeface="Lato"/>
                <a:cs typeface="Lato"/>
                <a:sym typeface="Lato"/>
              </a:rPr>
              <a:t>BSA logo, trade dress of Scouts BSA uniforms &amp; the emblems &amp; badges of rank thereon are trademarks of the Boy Scouts of America. Used with permission.</a:t>
            </a:r>
            <a:endParaRPr sz="800">
              <a:latin typeface="Lato"/>
              <a:ea typeface="Lato"/>
              <a:cs typeface="Lato"/>
              <a:sym typeface="Lato"/>
            </a:endParaRPr>
          </a:p>
        </p:txBody>
      </p:sp>
      <p:pic>
        <p:nvPicPr>
          <p:cNvPr id="60" name="Google Shape;60;p13"/>
          <p:cNvPicPr preferRelativeResize="0"/>
          <p:nvPr/>
        </p:nvPicPr>
        <p:blipFill>
          <a:blip r:embed="rId5">
            <a:alphaModFix/>
          </a:blip>
          <a:stretch>
            <a:fillRect/>
          </a:stretch>
        </p:blipFill>
        <p:spPr>
          <a:xfrm>
            <a:off x="3539215" y="6530988"/>
            <a:ext cx="732296" cy="839223"/>
          </a:xfrm>
          <a:prstGeom prst="rect">
            <a:avLst/>
          </a:prstGeom>
          <a:noFill/>
          <a:ln>
            <a:noFill/>
          </a:ln>
        </p:spPr>
      </p:pic>
      <p:sp>
        <p:nvSpPr>
          <p:cNvPr id="62" name="Google Shape;62;p13"/>
          <p:cNvSpPr txBox="1"/>
          <p:nvPr/>
        </p:nvSpPr>
        <p:spPr>
          <a:xfrm>
            <a:off x="983700" y="8600279"/>
            <a:ext cx="5805000" cy="44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i="1">
                <a:latin typeface="Lato"/>
                <a:ea typeface="Lato"/>
                <a:cs typeface="Lato"/>
                <a:sym typeface="Lato"/>
              </a:rPr>
              <a:t>in partnership with</a:t>
            </a:r>
            <a:endParaRPr sz="1300" i="1">
              <a:latin typeface="Lato"/>
              <a:ea typeface="Lato"/>
              <a:cs typeface="Lato"/>
              <a:sym typeface="Lato"/>
            </a:endParaRPr>
          </a:p>
        </p:txBody>
      </p:sp>
      <p:pic>
        <p:nvPicPr>
          <p:cNvPr id="3" name="Picture 2" descr="A close up of a sign&#10;&#10;Description automatically generated">
            <a:extLst>
              <a:ext uri="{FF2B5EF4-FFF2-40B4-BE49-F238E27FC236}">
                <a16:creationId xmlns:a16="http://schemas.microsoft.com/office/drawing/2014/main" id="{99E5D9F0-727B-4CAE-A990-081129BD6600}"/>
              </a:ext>
            </a:extLst>
          </p:cNvPr>
          <p:cNvPicPr>
            <a:picLocks noChangeAspect="1"/>
          </p:cNvPicPr>
          <p:nvPr/>
        </p:nvPicPr>
        <p:blipFill>
          <a:blip r:embed="rId6"/>
          <a:stretch>
            <a:fillRect/>
          </a:stretch>
        </p:blipFill>
        <p:spPr>
          <a:xfrm>
            <a:off x="2286000" y="6291748"/>
            <a:ext cx="3200400" cy="2224925"/>
          </a:xfrm>
          <a:prstGeom prst="rect">
            <a:avLst/>
          </a:prstGeom>
        </p:spPr>
      </p:pic>
      <p:pic>
        <p:nvPicPr>
          <p:cNvPr id="1026" name="Picture 2">
            <a:extLst>
              <a:ext uri="{FF2B5EF4-FFF2-40B4-BE49-F238E27FC236}">
                <a16:creationId xmlns:a16="http://schemas.microsoft.com/office/drawing/2014/main" id="{3A9794A5-198A-4767-AD28-0536ED03E8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5334" y="1143612"/>
            <a:ext cx="5167863" cy="46094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HOW MUCH POPCORN TO SELL</a:t>
            </a:r>
            <a:endParaRPr sz="3000" b="1">
              <a:solidFill>
                <a:srgbClr val="445743"/>
              </a:solidFill>
              <a:latin typeface="Lato"/>
              <a:ea typeface="Lato"/>
              <a:cs typeface="Lato"/>
              <a:sym typeface="Lato"/>
            </a:endParaRPr>
          </a:p>
        </p:txBody>
      </p:sp>
      <p:pic>
        <p:nvPicPr>
          <p:cNvPr id="169" name="Google Shape;169;p22"/>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170" name="Google Shape;170;p22"/>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171" name="Google Shape;171;p22"/>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172" name="Google Shape;172;p22"/>
          <p:cNvPicPr preferRelativeResize="0"/>
          <p:nvPr/>
        </p:nvPicPr>
        <p:blipFill rotWithShape="1">
          <a:blip r:embed="rId5">
            <a:alphaModFix/>
          </a:blip>
          <a:srcRect r="34584"/>
          <a:stretch/>
        </p:blipFill>
        <p:spPr>
          <a:xfrm>
            <a:off x="379399" y="0"/>
            <a:ext cx="742101" cy="2081927"/>
          </a:xfrm>
          <a:prstGeom prst="rect">
            <a:avLst/>
          </a:prstGeom>
          <a:noFill/>
          <a:ln>
            <a:noFill/>
          </a:ln>
        </p:spPr>
      </p:pic>
      <p:sp>
        <p:nvSpPr>
          <p:cNvPr id="173" name="Google Shape;173;p22"/>
          <p:cNvSpPr txBox="1"/>
          <p:nvPr/>
        </p:nvSpPr>
        <p:spPr>
          <a:xfrm>
            <a:off x="762000" y="1503875"/>
            <a:ext cx="6702825" cy="761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latin typeface="Lato"/>
                <a:ea typeface="Lato"/>
                <a:cs typeface="Lato"/>
                <a:sym typeface="Lato"/>
              </a:rPr>
              <a:t>The mission behind the unit program planning philosophy is to help Scouting units fulfill young people’s need for adventure and deliver on this promise. Units that operate under an annual program plan, that young people help construct, are proven to be more successful and make a more profound impact on the lives of their members. We promise young people the most exciting adventures they can imagine, and we had better be prepared to make it happen. How do you get buy-in and commitment from your unit’s families when it comes to annual programming and fundraising needs? Your answer to this question is the key factor to the level of success your Scouting program will enjoy.</a:t>
            </a: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dirty="0">
                <a:solidFill>
                  <a:schemeClr val="dk1"/>
                </a:solidFill>
                <a:latin typeface="Lato"/>
                <a:ea typeface="Lato"/>
                <a:cs typeface="Lato"/>
                <a:sym typeface="Lato"/>
              </a:rPr>
              <a:t>Brainstorming Ideas to Get You Started - The unit might plan and fund some of the following:</a:t>
            </a:r>
            <a:br>
              <a:rPr lang="en" sz="1100" dirty="0">
                <a:solidFill>
                  <a:schemeClr val="dk1"/>
                </a:solidFill>
                <a:latin typeface="Lato"/>
                <a:ea typeface="Lato"/>
                <a:cs typeface="Lato"/>
                <a:sym typeface="Lato"/>
              </a:rPr>
            </a:b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b="1" u="sng" dirty="0">
                <a:solidFill>
                  <a:schemeClr val="dk1"/>
                </a:solidFill>
                <a:latin typeface="Lato"/>
                <a:ea typeface="Lato"/>
                <a:cs typeface="Lato"/>
                <a:sym typeface="Lato"/>
              </a:rPr>
              <a:t>Program Ideas: 				Other Considerations:</a:t>
            </a:r>
            <a:endParaRPr sz="1100" b="1" u="sng"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dirty="0">
                <a:solidFill>
                  <a:schemeClr val="dk1"/>
                </a:solidFill>
                <a:latin typeface="Lato"/>
                <a:ea typeface="Lato"/>
                <a:cs typeface="Lato"/>
                <a:sym typeface="Lato"/>
              </a:rPr>
              <a:t>Summer Camp				BSA Registrations &amp; Scout Life Magazine</a:t>
            </a: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dirty="0">
                <a:solidFill>
                  <a:schemeClr val="dk1"/>
                </a:solidFill>
                <a:latin typeface="Lato"/>
                <a:ea typeface="Lato"/>
                <a:cs typeface="Lato"/>
                <a:sym typeface="Lato"/>
              </a:rPr>
              <a:t>Cub Scout Council Events			Meeting Supplies/Awards &amp; Recognitions</a:t>
            </a: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dirty="0">
                <a:solidFill>
                  <a:schemeClr val="dk1"/>
                </a:solidFill>
                <a:latin typeface="Lato"/>
                <a:ea typeface="Lato"/>
                <a:cs typeface="Lato"/>
                <a:sym typeface="Lato"/>
              </a:rPr>
              <a:t>Monthly Unit Activities			Den/Patrol Expenses/Training Courses</a:t>
            </a: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dirty="0">
                <a:solidFill>
                  <a:schemeClr val="dk1"/>
                </a:solidFill>
                <a:latin typeface="Lato"/>
                <a:ea typeface="Lato"/>
                <a:cs typeface="Lato"/>
                <a:sym typeface="Lato"/>
              </a:rPr>
              <a:t>Pinewood Derby			Unit Equipment</a:t>
            </a: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dirty="0">
                <a:solidFill>
                  <a:schemeClr val="dk1"/>
                </a:solidFill>
                <a:latin typeface="Lato"/>
                <a:ea typeface="Lato"/>
                <a:cs typeface="Lato"/>
                <a:sym typeface="Lato"/>
              </a:rPr>
              <a:t>Patrol/Den Activities			Uniforms/Personal Camping Equipment</a:t>
            </a: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dirty="0">
                <a:solidFill>
                  <a:schemeClr val="dk1"/>
                </a:solidFill>
                <a:latin typeface="Lato"/>
                <a:ea typeface="Lato"/>
                <a:cs typeface="Lato"/>
                <a:sym typeface="Lato"/>
              </a:rPr>
              <a:t>				Assistance for Low-income Scout Families</a:t>
            </a: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latin typeface="Lato"/>
                <a:ea typeface="Lato"/>
                <a:cs typeface="Lato"/>
                <a:sym typeface="Lato"/>
              </a:rPr>
              <a:t>Once there are several ideas under consideration, filter them to allow the most realistic ones to surface. Be cautious not to discount Scouts ideas. Do provide them with enough information to decide which are most in creating their best program year.</a:t>
            </a: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latin typeface="Lato"/>
                <a:ea typeface="Lato"/>
                <a:cs typeface="Lato"/>
                <a:sym typeface="Lato"/>
              </a:rPr>
              <a:t>Next, add key dates to a unit calendar that will be shared with Scouts and parents. Be sure to account for vacations, holidays and other school functions.</a:t>
            </a: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dirty="0">
                <a:solidFill>
                  <a:schemeClr val="dk1"/>
                </a:solidFill>
                <a:latin typeface="Lato"/>
                <a:ea typeface="Lato"/>
                <a:cs typeface="Lato"/>
                <a:sym typeface="Lato"/>
              </a:rPr>
              <a:t>You now know what you’re doing and when. It’s time to budget! You can use the planner to help you organize activities and determine your fundraising goal.</a:t>
            </a: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dirty="0">
                <a:solidFill>
                  <a:schemeClr val="dk1"/>
                </a:solidFill>
                <a:latin typeface="Lato"/>
                <a:ea typeface="Lato"/>
                <a:cs typeface="Lato"/>
                <a:sym typeface="Lato"/>
              </a:rPr>
              <a:t>Scouting teaches Scouts to earn their way. And a organized popcorn sale helps them learn to plan and meet their goals. Studies show your Scouting families appreciate a well planned sale that helps them coordinate it within their already busy lives. </a:t>
            </a: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dirty="0">
                <a:solidFill>
                  <a:schemeClr val="dk1"/>
                </a:solidFill>
                <a:latin typeface="Lato"/>
                <a:ea typeface="Lato"/>
                <a:cs typeface="Lato"/>
                <a:sym typeface="Lato"/>
              </a:rPr>
              <a:t>Show them how the Unit and Scout sales fund the planned activities within the program. Present them with a clear fundraising goal. And offer an approach that allows them to achieve their goal.</a:t>
            </a: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b="1" dirty="0">
                <a:solidFill>
                  <a:schemeClr val="dk1"/>
                </a:solidFill>
                <a:latin typeface="Lato"/>
                <a:ea typeface="Lato"/>
                <a:cs typeface="Lato"/>
                <a:sym typeface="Lato"/>
              </a:rPr>
              <a:t>A little time spent organizing now, means more participation and success in the fall!</a:t>
            </a:r>
            <a:endParaRPr sz="1100" b="1"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3"/>
          <p:cNvSpPr/>
          <p:nvPr/>
        </p:nvSpPr>
        <p:spPr>
          <a:xfrm>
            <a:off x="381000" y="8488650"/>
            <a:ext cx="4017000" cy="123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3"/>
          <p:cNvSpPr txBox="1"/>
          <p:nvPr/>
        </p:nvSpPr>
        <p:spPr>
          <a:xfrm>
            <a:off x="295275" y="282200"/>
            <a:ext cx="56673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latin typeface="Lato"/>
                <a:ea typeface="Lato"/>
                <a:cs typeface="Lato"/>
                <a:sym typeface="Lato"/>
              </a:rPr>
              <a:t>ANNUAL PROGRAM PLANNER</a:t>
            </a:r>
            <a:endParaRPr sz="2300" b="1">
              <a:latin typeface="Lato"/>
              <a:ea typeface="Lato"/>
              <a:cs typeface="Lato"/>
              <a:sym typeface="Lato"/>
            </a:endParaRPr>
          </a:p>
        </p:txBody>
      </p:sp>
      <p:sp>
        <p:nvSpPr>
          <p:cNvPr id="180" name="Google Shape;180;p23"/>
          <p:cNvSpPr txBox="1"/>
          <p:nvPr/>
        </p:nvSpPr>
        <p:spPr>
          <a:xfrm>
            <a:off x="295275" y="637100"/>
            <a:ext cx="7075500" cy="63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dk1"/>
                </a:solidFill>
                <a:latin typeface="Lato"/>
                <a:ea typeface="Lato"/>
                <a:cs typeface="Lato"/>
                <a:sym typeface="Lato"/>
              </a:rPr>
              <a:t>Involvement is key in the successful planning of your annual program. We recommend allowing Scouts and their families express their ideas during a Troop brainstorming session. The older the scout, the more benefit they get from participating in this planning. It also keeps everyone more engaged in the popcorn sale because they know the rewards of their efforts.</a:t>
            </a:r>
            <a:endParaRPr sz="1000">
              <a:solidFill>
                <a:schemeClr val="dk1"/>
              </a:solidFill>
              <a:latin typeface="Lato"/>
              <a:ea typeface="Lato"/>
              <a:cs typeface="Lato"/>
              <a:sym typeface="Lato"/>
            </a:endParaRPr>
          </a:p>
        </p:txBody>
      </p:sp>
      <p:graphicFrame>
        <p:nvGraphicFramePr>
          <p:cNvPr id="181" name="Google Shape;181;p23"/>
          <p:cNvGraphicFramePr/>
          <p:nvPr/>
        </p:nvGraphicFramePr>
        <p:xfrm>
          <a:off x="381000" y="1343025"/>
          <a:ext cx="6999300" cy="6369750"/>
        </p:xfrm>
        <a:graphic>
          <a:graphicData uri="http://schemas.openxmlformats.org/drawingml/2006/table">
            <a:tbl>
              <a:tblPr>
                <a:noFill/>
                <a:tableStyleId>{ABBE21B1-77B0-4ECF-B64C-A2416AE82CA2}</a:tableStyleId>
              </a:tblPr>
              <a:tblGrid>
                <a:gridCol w="4358750">
                  <a:extLst>
                    <a:ext uri="{9D8B030D-6E8A-4147-A177-3AD203B41FA5}">
                      <a16:colId xmlns:a16="http://schemas.microsoft.com/office/drawing/2014/main" val="20000"/>
                    </a:ext>
                  </a:extLst>
                </a:gridCol>
                <a:gridCol w="1529825">
                  <a:extLst>
                    <a:ext uri="{9D8B030D-6E8A-4147-A177-3AD203B41FA5}">
                      <a16:colId xmlns:a16="http://schemas.microsoft.com/office/drawing/2014/main" val="20001"/>
                    </a:ext>
                  </a:extLst>
                </a:gridCol>
                <a:gridCol w="1110725">
                  <a:extLst>
                    <a:ext uri="{9D8B030D-6E8A-4147-A177-3AD203B41FA5}">
                      <a16:colId xmlns:a16="http://schemas.microsoft.com/office/drawing/2014/main" val="20002"/>
                    </a:ext>
                  </a:extLst>
                </a:gridCol>
              </a:tblGrid>
              <a:tr h="0">
                <a:tc>
                  <a:txBody>
                    <a:bodyPr/>
                    <a:lstStyle/>
                    <a:p>
                      <a:pPr marL="0" lvl="0" indent="0" algn="ctr" rtl="0">
                        <a:spcBef>
                          <a:spcPts val="0"/>
                        </a:spcBef>
                        <a:spcAft>
                          <a:spcPts val="0"/>
                        </a:spcAft>
                        <a:buNone/>
                      </a:pPr>
                      <a:r>
                        <a:rPr lang="en" sz="1000" b="1">
                          <a:latin typeface="Lato"/>
                          <a:ea typeface="Lato"/>
                          <a:cs typeface="Lato"/>
                          <a:sym typeface="Lato"/>
                        </a:rPr>
                        <a:t>ACTIVITY</a:t>
                      </a:r>
                      <a:endParaRPr sz="1000" b="1">
                        <a:latin typeface="Lato"/>
                        <a:ea typeface="Lato"/>
                        <a:cs typeface="Lato"/>
                        <a:sym typeface="La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000" b="1">
                          <a:latin typeface="Lato"/>
                          <a:ea typeface="Lato"/>
                          <a:cs typeface="Lato"/>
                          <a:sym typeface="Lato"/>
                        </a:rPr>
                        <a:t>PROGRAM MONTH</a:t>
                      </a:r>
                      <a:endParaRPr sz="1000" b="1">
                        <a:latin typeface="Lato"/>
                        <a:ea typeface="Lato"/>
                        <a:cs typeface="Lato"/>
                        <a:sym typeface="Lato"/>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000" b="1">
                          <a:latin typeface="Lato"/>
                          <a:ea typeface="Lato"/>
                          <a:cs typeface="Lato"/>
                          <a:sym typeface="Lato"/>
                        </a:rPr>
                        <a:t>COST</a:t>
                      </a:r>
                      <a:endParaRPr sz="1000" b="1">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11"/>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2"/>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3"/>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4"/>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5"/>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000" b="1">
                          <a:solidFill>
                            <a:schemeClr val="dk1"/>
                          </a:solidFill>
                          <a:latin typeface="Lato"/>
                          <a:ea typeface="Lato"/>
                          <a:cs typeface="Lato"/>
                          <a:sym typeface="Lato"/>
                        </a:rPr>
                        <a:t>$</a:t>
                      </a:r>
                      <a:endParaRPr sz="10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6"/>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000" b="1">
                          <a:solidFill>
                            <a:schemeClr val="dk1"/>
                          </a:solidFill>
                          <a:latin typeface="Lato"/>
                          <a:ea typeface="Lato"/>
                          <a:cs typeface="Lato"/>
                          <a:sym typeface="Lato"/>
                        </a:rPr>
                        <a:t>$</a:t>
                      </a:r>
                      <a:endParaRPr sz="10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7"/>
                  </a:ext>
                </a:extLst>
              </a:tr>
              <a:tr h="0">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000" b="1">
                          <a:solidFill>
                            <a:schemeClr val="dk1"/>
                          </a:solidFill>
                          <a:latin typeface="Lato"/>
                          <a:ea typeface="Lato"/>
                          <a:cs typeface="Lato"/>
                          <a:sym typeface="Lato"/>
                        </a:rPr>
                        <a:t>$</a:t>
                      </a:r>
                      <a:endParaRPr sz="1000" b="1">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graphicFrame>
        <p:nvGraphicFramePr>
          <p:cNvPr id="182" name="Google Shape;182;p23"/>
          <p:cNvGraphicFramePr/>
          <p:nvPr/>
        </p:nvGraphicFramePr>
        <p:xfrm>
          <a:off x="4739750" y="7711450"/>
          <a:ext cx="2640550" cy="2011500"/>
        </p:xfrm>
        <a:graphic>
          <a:graphicData uri="http://schemas.openxmlformats.org/drawingml/2006/table">
            <a:tbl>
              <a:tblPr>
                <a:noFill/>
                <a:tableStyleId>{ABBE21B1-77B0-4ECF-B64C-A2416AE82CA2}</a:tableStyleId>
              </a:tblPr>
              <a:tblGrid>
                <a:gridCol w="1529825">
                  <a:extLst>
                    <a:ext uri="{9D8B030D-6E8A-4147-A177-3AD203B41FA5}">
                      <a16:colId xmlns:a16="http://schemas.microsoft.com/office/drawing/2014/main" val="20000"/>
                    </a:ext>
                  </a:extLst>
                </a:gridCol>
                <a:gridCol w="1110725">
                  <a:extLst>
                    <a:ext uri="{9D8B030D-6E8A-4147-A177-3AD203B41FA5}">
                      <a16:colId xmlns:a16="http://schemas.microsoft.com/office/drawing/2014/main" val="20001"/>
                    </a:ext>
                  </a:extLst>
                </a:gridCol>
              </a:tblGrid>
              <a:tr h="0">
                <a:tc>
                  <a:txBody>
                    <a:bodyPr/>
                    <a:lstStyle/>
                    <a:p>
                      <a:pPr marL="0" lvl="0" indent="0" algn="r" rtl="0">
                        <a:spcBef>
                          <a:spcPts val="0"/>
                        </a:spcBef>
                        <a:spcAft>
                          <a:spcPts val="0"/>
                        </a:spcAft>
                        <a:buNone/>
                      </a:pPr>
                      <a:r>
                        <a:rPr lang="en" sz="900">
                          <a:latin typeface="Lato"/>
                          <a:ea typeface="Lato"/>
                          <a:cs typeface="Lato"/>
                          <a:sym typeface="Lato"/>
                        </a:rPr>
                        <a:t>Registration &amp; Insurance</a:t>
                      </a:r>
                      <a:endParaRPr sz="9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0">
                <a:tc>
                  <a:txBody>
                    <a:bodyPr/>
                    <a:lstStyle/>
                    <a:p>
                      <a:pPr marL="0" lvl="0" indent="0" algn="r" rtl="0">
                        <a:spcBef>
                          <a:spcPts val="0"/>
                        </a:spcBef>
                        <a:spcAft>
                          <a:spcPts val="0"/>
                        </a:spcAft>
                        <a:buNone/>
                      </a:pPr>
                      <a:r>
                        <a:rPr lang="en" sz="900">
                          <a:latin typeface="Lato"/>
                          <a:ea typeface="Lato"/>
                          <a:cs typeface="Lato"/>
                          <a:sym typeface="Lato"/>
                        </a:rPr>
                        <a:t>Advancements</a:t>
                      </a:r>
                      <a:endParaRPr sz="9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0">
                <a:tc>
                  <a:txBody>
                    <a:bodyPr/>
                    <a:lstStyle/>
                    <a:p>
                      <a:pPr marL="0" lvl="0" indent="0" algn="r" rtl="0">
                        <a:spcBef>
                          <a:spcPts val="0"/>
                        </a:spcBef>
                        <a:spcAft>
                          <a:spcPts val="0"/>
                        </a:spcAft>
                        <a:buNone/>
                      </a:pPr>
                      <a:r>
                        <a:rPr lang="en" sz="900">
                          <a:latin typeface="Lato"/>
                          <a:ea typeface="Lato"/>
                          <a:cs typeface="Lato"/>
                          <a:sym typeface="Lato"/>
                        </a:rPr>
                        <a:t>Uniforms</a:t>
                      </a:r>
                      <a:endParaRPr sz="9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r h="0">
                <a:tc>
                  <a:txBody>
                    <a:bodyPr/>
                    <a:lstStyle/>
                    <a:p>
                      <a:pPr marL="0" lvl="0" indent="0" algn="r" rtl="0">
                        <a:spcBef>
                          <a:spcPts val="0"/>
                        </a:spcBef>
                        <a:spcAft>
                          <a:spcPts val="0"/>
                        </a:spcAft>
                        <a:buNone/>
                      </a:pPr>
                      <a:r>
                        <a:rPr lang="en" sz="900">
                          <a:latin typeface="Lato"/>
                          <a:ea typeface="Lato"/>
                          <a:cs typeface="Lato"/>
                          <a:sym typeface="Lato"/>
                        </a:rPr>
                        <a:t>Scholarships</a:t>
                      </a:r>
                      <a:endParaRPr sz="9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tc>
                <a:extLst>
                  <a:ext uri="{0D108BD9-81ED-4DB2-BD59-A6C34878D82A}">
                    <a16:rowId xmlns:a16="http://schemas.microsoft.com/office/drawing/2014/main" val="10003"/>
                  </a:ext>
                </a:extLst>
              </a:tr>
              <a:tr h="0">
                <a:tc>
                  <a:txBody>
                    <a:bodyPr/>
                    <a:lstStyle/>
                    <a:p>
                      <a:pPr marL="0" lvl="0" indent="0" algn="r" rtl="0">
                        <a:spcBef>
                          <a:spcPts val="0"/>
                        </a:spcBef>
                        <a:spcAft>
                          <a:spcPts val="0"/>
                        </a:spcAft>
                        <a:buNone/>
                      </a:pPr>
                      <a:r>
                        <a:rPr lang="en" sz="900">
                          <a:latin typeface="Lato"/>
                          <a:ea typeface="Lato"/>
                          <a:cs typeface="Lato"/>
                          <a:sym typeface="Lato"/>
                        </a:rPr>
                        <a:t>Other</a:t>
                      </a:r>
                      <a:endParaRPr sz="9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tc>
                <a:extLst>
                  <a:ext uri="{0D108BD9-81ED-4DB2-BD59-A6C34878D82A}">
                    <a16:rowId xmlns:a16="http://schemas.microsoft.com/office/drawing/2014/main" val="10004"/>
                  </a:ext>
                </a:extLst>
              </a:tr>
              <a:tr h="0">
                <a:tc>
                  <a:txBody>
                    <a:bodyPr/>
                    <a:lstStyle/>
                    <a:p>
                      <a:pPr marL="0" lvl="0" indent="0" algn="r" rtl="0">
                        <a:spcBef>
                          <a:spcPts val="0"/>
                        </a:spcBef>
                        <a:spcAft>
                          <a:spcPts val="0"/>
                        </a:spcAft>
                        <a:buNone/>
                      </a:pPr>
                      <a:r>
                        <a:rPr lang="en" sz="1000" b="1">
                          <a:latin typeface="Lato"/>
                          <a:ea typeface="Lato"/>
                          <a:cs typeface="Lato"/>
                          <a:sym typeface="Lato"/>
                        </a:rPr>
                        <a:t>TOTAL UNIT BUDGET</a:t>
                      </a:r>
                      <a:endParaRPr sz="1000"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b="1">
                          <a:latin typeface="Lato"/>
                          <a:ea typeface="Lato"/>
                          <a:cs typeface="Lato"/>
                          <a:sym typeface="Lato"/>
                        </a:rPr>
                        <a:t>$</a:t>
                      </a:r>
                      <a:endParaRPr sz="1000" b="1">
                        <a:latin typeface="Lato"/>
                        <a:ea typeface="Lato"/>
                        <a:cs typeface="Lato"/>
                        <a:sym typeface="Lato"/>
                      </a:endParaRPr>
                    </a:p>
                  </a:txBody>
                  <a:tcPr marL="91425" marR="91425" marT="91425" marB="91425"/>
                </a:tc>
                <a:extLst>
                  <a:ext uri="{0D108BD9-81ED-4DB2-BD59-A6C34878D82A}">
                    <a16:rowId xmlns:a16="http://schemas.microsoft.com/office/drawing/2014/main" val="10005"/>
                  </a:ext>
                </a:extLst>
              </a:tr>
            </a:tbl>
          </a:graphicData>
        </a:graphic>
      </p:graphicFrame>
      <p:graphicFrame>
        <p:nvGraphicFramePr>
          <p:cNvPr id="183" name="Google Shape;183;p23"/>
          <p:cNvGraphicFramePr/>
          <p:nvPr/>
        </p:nvGraphicFramePr>
        <p:xfrm>
          <a:off x="381000" y="8488600"/>
          <a:ext cx="4016925" cy="1386750"/>
        </p:xfrm>
        <a:graphic>
          <a:graphicData uri="http://schemas.openxmlformats.org/drawingml/2006/table">
            <a:tbl>
              <a:tblPr>
                <a:noFill/>
                <a:tableStyleId>{ABBE21B1-77B0-4ECF-B64C-A2416AE82CA2}</a:tableStyleId>
              </a:tblPr>
              <a:tblGrid>
                <a:gridCol w="2841600">
                  <a:extLst>
                    <a:ext uri="{9D8B030D-6E8A-4147-A177-3AD203B41FA5}">
                      <a16:colId xmlns:a16="http://schemas.microsoft.com/office/drawing/2014/main" val="20000"/>
                    </a:ext>
                  </a:extLst>
                </a:gridCol>
                <a:gridCol w="1175325">
                  <a:extLst>
                    <a:ext uri="{9D8B030D-6E8A-4147-A177-3AD203B41FA5}">
                      <a16:colId xmlns:a16="http://schemas.microsoft.com/office/drawing/2014/main" val="20001"/>
                    </a:ext>
                  </a:extLst>
                </a:gridCol>
              </a:tblGrid>
              <a:tr h="0">
                <a:tc>
                  <a:txBody>
                    <a:bodyPr/>
                    <a:lstStyle/>
                    <a:p>
                      <a:pPr marL="0" lvl="0" indent="0" algn="r" rtl="0">
                        <a:spcBef>
                          <a:spcPts val="0"/>
                        </a:spcBef>
                        <a:spcAft>
                          <a:spcPts val="0"/>
                        </a:spcAft>
                        <a:buNone/>
                      </a:pPr>
                      <a:r>
                        <a:rPr lang="en" sz="900">
                          <a:latin typeface="Lato"/>
                          <a:ea typeface="Lato"/>
                          <a:cs typeface="Lato"/>
                          <a:sym typeface="Lato"/>
                        </a:rPr>
                        <a:t>Divide UNIT BUDGET by UNIT COMMISION</a:t>
                      </a:r>
                      <a:br>
                        <a:rPr lang="en" sz="900">
                          <a:latin typeface="Lato"/>
                          <a:ea typeface="Lato"/>
                          <a:cs typeface="Lato"/>
                          <a:sym typeface="Lato"/>
                        </a:rPr>
                      </a:br>
                      <a:r>
                        <a:rPr lang="en" sz="900" i="1">
                          <a:latin typeface="Lato"/>
                          <a:ea typeface="Lato"/>
                          <a:cs typeface="Lato"/>
                          <a:sym typeface="Lato"/>
                        </a:rPr>
                        <a:t>(This is your Unit Sales Goal)</a:t>
                      </a:r>
                      <a:endParaRPr sz="900" i="1">
                        <a:latin typeface="Lato"/>
                        <a:ea typeface="Lato"/>
                        <a:cs typeface="Lato"/>
                        <a:sym typeface="Lato"/>
                      </a:endParaRPr>
                    </a:p>
                  </a:txBody>
                  <a:tcPr marL="91425" marR="91425" marT="91425" marB="91425">
                    <a:lnL w="9525" cap="flat" cmpd="sng">
                      <a:solidFill>
                        <a:srgbClr val="CCCCCC">
                          <a:alpha val="0"/>
                        </a:srgbClr>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Lato"/>
                          <a:ea typeface="Lato"/>
                          <a:cs typeface="Lato"/>
                          <a:sym typeface="Lato"/>
                        </a:rPr>
                        <a:t>$</a:t>
                      </a:r>
                      <a:endParaRPr sz="1100" b="1">
                        <a:latin typeface="Lato"/>
                        <a:ea typeface="Lato"/>
                        <a:cs typeface="Lato"/>
                        <a:sym typeface="Lato"/>
                      </a:endParaRPr>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0">
                <a:tc>
                  <a:txBody>
                    <a:bodyPr/>
                    <a:lstStyle/>
                    <a:p>
                      <a:pPr marL="0" lvl="0" indent="0" algn="r" rtl="0">
                        <a:spcBef>
                          <a:spcPts val="0"/>
                        </a:spcBef>
                        <a:spcAft>
                          <a:spcPts val="0"/>
                        </a:spcAft>
                        <a:buNone/>
                      </a:pPr>
                      <a:endParaRPr sz="100">
                        <a:latin typeface="Lato"/>
                        <a:ea typeface="Lato"/>
                        <a:cs typeface="Lato"/>
                        <a:sym typeface="Lato"/>
                      </a:endParaRPr>
                    </a:p>
                  </a:txBody>
                  <a:tcPr marL="91425" marR="91425" marT="91425" marB="91425">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b="1">
                        <a:latin typeface="Lato"/>
                        <a:ea typeface="Lato"/>
                        <a:cs typeface="Lato"/>
                        <a:sym typeface="Lato"/>
                      </a:endParaRPr>
                    </a:p>
                  </a:txBody>
                  <a:tcPr marL="91425" marR="91425" marT="91425" marB="91425">
                    <a:lnL w="9525" cap="flat" cmpd="sng">
                      <a:solidFill>
                        <a:srgbClr val="CCCCCC">
                          <a:alpha val="0"/>
                        </a:srgbClr>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r" rtl="0">
                        <a:spcBef>
                          <a:spcPts val="0"/>
                        </a:spcBef>
                        <a:spcAft>
                          <a:spcPts val="0"/>
                        </a:spcAft>
                        <a:buNone/>
                      </a:pPr>
                      <a:r>
                        <a:rPr lang="en" sz="900">
                          <a:latin typeface="Lato"/>
                          <a:ea typeface="Lato"/>
                          <a:cs typeface="Lato"/>
                          <a:sym typeface="Lato"/>
                        </a:rPr>
                        <a:t>Divide by NUMBER OF PARTICIPATING OF SCOUTS</a:t>
                      </a:r>
                      <a:endParaRPr sz="900">
                        <a:latin typeface="Lato"/>
                        <a:ea typeface="Lato"/>
                        <a:cs typeface="Lato"/>
                        <a:sym typeface="Lato"/>
                      </a:endParaRPr>
                    </a:p>
                    <a:p>
                      <a:pPr marL="0" lvl="0" indent="0" algn="r" rtl="0">
                        <a:spcBef>
                          <a:spcPts val="0"/>
                        </a:spcBef>
                        <a:spcAft>
                          <a:spcPts val="0"/>
                        </a:spcAft>
                        <a:buClr>
                          <a:schemeClr val="dk1"/>
                        </a:buClr>
                        <a:buSzPts val="1100"/>
                        <a:buFont typeface="Arial"/>
                        <a:buNone/>
                      </a:pPr>
                      <a:r>
                        <a:rPr lang="en" sz="900" i="1">
                          <a:solidFill>
                            <a:schemeClr val="dk1"/>
                          </a:solidFill>
                          <a:latin typeface="Lato"/>
                          <a:ea typeface="Lato"/>
                          <a:cs typeface="Lato"/>
                          <a:sym typeface="Lato"/>
                        </a:rPr>
                        <a:t>(This is your Scout Sales Goal)</a:t>
                      </a:r>
                      <a:endParaRPr sz="900">
                        <a:latin typeface="Lato"/>
                        <a:ea typeface="Lato"/>
                        <a:cs typeface="Lato"/>
                        <a:sym typeface="Lato"/>
                      </a:endParaRPr>
                    </a:p>
                  </a:txBody>
                  <a:tcPr marL="91425" marR="91425" marT="91425" marB="91425">
                    <a:lnL w="9525" cap="flat" cmpd="sng">
                      <a:solidFill>
                        <a:srgbClr val="CCCCCC">
                          <a:alpha val="0"/>
                        </a:srgbClr>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Lato"/>
                          <a:ea typeface="Lato"/>
                          <a:cs typeface="Lato"/>
                          <a:sym typeface="Lato"/>
                        </a:rPr>
                        <a:t>$</a:t>
                      </a:r>
                      <a:endParaRPr sz="1100" b="1">
                        <a:latin typeface="Lato"/>
                        <a:ea typeface="Lato"/>
                        <a:cs typeface="Lato"/>
                        <a:sym typeface="Lato"/>
                      </a:endParaRPr>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bl>
          </a:graphicData>
        </a:graphic>
      </p:graphicFrame>
      <p:sp>
        <p:nvSpPr>
          <p:cNvPr id="184" name="Google Shape;184;p23"/>
          <p:cNvSpPr txBox="1"/>
          <p:nvPr/>
        </p:nvSpPr>
        <p:spPr>
          <a:xfrm>
            <a:off x="276225" y="8191500"/>
            <a:ext cx="4017000" cy="2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Lato"/>
                <a:ea typeface="Lato"/>
                <a:cs typeface="Lato"/>
                <a:sym typeface="Lato"/>
              </a:rPr>
              <a:t>NOW CALCULATE YOUR POPCORN SALES GOALS</a:t>
            </a:r>
            <a:endParaRPr sz="1200" b="1">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4"/>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4"/>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COMMISION &amp; PRIZES</a:t>
            </a:r>
            <a:endParaRPr sz="3000" b="1">
              <a:solidFill>
                <a:srgbClr val="445743"/>
              </a:solidFill>
              <a:latin typeface="Lato"/>
              <a:ea typeface="Lato"/>
              <a:cs typeface="Lato"/>
              <a:sym typeface="Lato"/>
            </a:endParaRPr>
          </a:p>
        </p:txBody>
      </p:sp>
      <p:pic>
        <p:nvPicPr>
          <p:cNvPr id="191" name="Google Shape;191;p24"/>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192" name="Google Shape;192;p24"/>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193" name="Google Shape;193;p24"/>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194" name="Google Shape;194;p24"/>
          <p:cNvPicPr preferRelativeResize="0"/>
          <p:nvPr/>
        </p:nvPicPr>
        <p:blipFill rotWithShape="1">
          <a:blip r:embed="rId5">
            <a:alphaModFix/>
          </a:blip>
          <a:srcRect r="34584"/>
          <a:stretch/>
        </p:blipFill>
        <p:spPr>
          <a:xfrm>
            <a:off x="379399" y="0"/>
            <a:ext cx="742101" cy="2081927"/>
          </a:xfrm>
          <a:prstGeom prst="rect">
            <a:avLst/>
          </a:prstGeom>
          <a:noFill/>
          <a:ln>
            <a:noFill/>
          </a:ln>
        </p:spPr>
      </p:pic>
      <p:sp>
        <p:nvSpPr>
          <p:cNvPr id="195" name="Google Shape;195;p24"/>
          <p:cNvSpPr txBox="1"/>
          <p:nvPr/>
        </p:nvSpPr>
        <p:spPr>
          <a:xfrm>
            <a:off x="1662225" y="1503875"/>
            <a:ext cx="5802600" cy="335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Commision structure for your Units plus any incentives you’re adding for sales, prizes, etc.</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Email your sales rep for help in designing this page if needed.</a:t>
            </a:r>
            <a:endParaRPr sz="1100">
              <a:solidFill>
                <a:schemeClr val="dk1"/>
              </a:solidFill>
              <a:latin typeface="Lato"/>
              <a:ea typeface="Lato"/>
              <a:cs typeface="Lato"/>
              <a:sym typeface="Lato"/>
            </a:endParaRPr>
          </a:p>
        </p:txBody>
      </p:sp>
      <p:sp>
        <p:nvSpPr>
          <p:cNvPr id="196" name="Google Shape;196;p24"/>
          <p:cNvSpPr txBox="1"/>
          <p:nvPr/>
        </p:nvSpPr>
        <p:spPr>
          <a:xfrm>
            <a:off x="1662225" y="6345550"/>
            <a:ext cx="58026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Lato"/>
                <a:ea typeface="Lato"/>
                <a:cs typeface="Lato"/>
                <a:sym typeface="Lato"/>
              </a:rPr>
              <a:t>IN ADDITION to these incentives, CAMP MASTERS offers High Achiever Prizes to recognize Scouts Popcorn Sale efforts.  </a:t>
            </a:r>
            <a:endParaRPr sz="1200" b="1">
              <a:latin typeface="Lato"/>
              <a:ea typeface="Lato"/>
              <a:cs typeface="Lato"/>
              <a:sym typeface="Lato"/>
            </a:endParaRPr>
          </a:p>
        </p:txBody>
      </p:sp>
      <p:pic>
        <p:nvPicPr>
          <p:cNvPr id="197" name="Google Shape;197;p24"/>
          <p:cNvPicPr preferRelativeResize="0"/>
          <p:nvPr/>
        </p:nvPicPr>
        <p:blipFill>
          <a:blip r:embed="rId6">
            <a:alphaModFix/>
          </a:blip>
          <a:stretch>
            <a:fillRect/>
          </a:stretch>
        </p:blipFill>
        <p:spPr>
          <a:xfrm>
            <a:off x="3718050" y="7110200"/>
            <a:ext cx="1714501" cy="1090425"/>
          </a:xfrm>
          <a:prstGeom prst="rect">
            <a:avLst/>
          </a:prstGeom>
          <a:noFill/>
          <a:ln>
            <a:noFill/>
          </a:ln>
        </p:spPr>
      </p:pic>
      <p:sp>
        <p:nvSpPr>
          <p:cNvPr id="198" name="Google Shape;198;p24"/>
          <p:cNvSpPr txBox="1"/>
          <p:nvPr/>
        </p:nvSpPr>
        <p:spPr>
          <a:xfrm>
            <a:off x="3665700" y="8383900"/>
            <a:ext cx="1819200" cy="52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64886C"/>
                </a:solidFill>
                <a:latin typeface="Lato"/>
                <a:ea typeface="Lato"/>
                <a:cs typeface="Lato"/>
                <a:sym typeface="Lato"/>
              </a:rPr>
              <a:t>SELL $3000+ TOTAL </a:t>
            </a:r>
            <a:endParaRPr sz="1100" b="1">
              <a:solidFill>
                <a:srgbClr val="64886C"/>
              </a:solidFill>
              <a:latin typeface="Lato"/>
              <a:ea typeface="Lato"/>
              <a:cs typeface="Lato"/>
              <a:sym typeface="Lato"/>
            </a:endParaRPr>
          </a:p>
          <a:p>
            <a:pPr marL="0" lvl="0" indent="0" algn="ctr" rtl="0">
              <a:spcBef>
                <a:spcPts val="0"/>
              </a:spcBef>
              <a:spcAft>
                <a:spcPts val="0"/>
              </a:spcAft>
              <a:buNone/>
            </a:pPr>
            <a:r>
              <a:rPr lang="en" sz="1100">
                <a:latin typeface="Lato"/>
                <a:ea typeface="Lato"/>
                <a:cs typeface="Lato"/>
                <a:sym typeface="Lato"/>
              </a:rPr>
              <a:t>GET 5% BACK ON A </a:t>
            </a:r>
            <a:br>
              <a:rPr lang="en" sz="1100">
                <a:latin typeface="Lato"/>
                <a:ea typeface="Lato"/>
                <a:cs typeface="Lato"/>
                <a:sym typeface="Lato"/>
              </a:rPr>
            </a:br>
            <a:r>
              <a:rPr lang="en" sz="1100">
                <a:latin typeface="Lato"/>
                <a:ea typeface="Lato"/>
                <a:cs typeface="Lato"/>
                <a:sym typeface="Lato"/>
              </a:rPr>
              <a:t>VISA DEBIT CARD </a:t>
            </a:r>
            <a:endParaRPr sz="1100">
              <a:latin typeface="Lato"/>
              <a:ea typeface="Lato"/>
              <a:cs typeface="Lato"/>
              <a:sym typeface="Lato"/>
            </a:endParaRPr>
          </a:p>
        </p:txBody>
      </p:sp>
      <p:pic>
        <p:nvPicPr>
          <p:cNvPr id="199" name="Google Shape;199;p24"/>
          <p:cNvPicPr preferRelativeResize="0"/>
          <p:nvPr/>
        </p:nvPicPr>
        <p:blipFill>
          <a:blip r:embed="rId7">
            <a:alphaModFix/>
          </a:blip>
          <a:stretch>
            <a:fillRect/>
          </a:stretch>
        </p:blipFill>
        <p:spPr>
          <a:xfrm>
            <a:off x="1674175" y="7061950"/>
            <a:ext cx="1866200" cy="1186925"/>
          </a:xfrm>
          <a:prstGeom prst="rect">
            <a:avLst/>
          </a:prstGeom>
          <a:noFill/>
          <a:ln>
            <a:noFill/>
          </a:ln>
        </p:spPr>
      </p:pic>
      <p:sp>
        <p:nvSpPr>
          <p:cNvPr id="200" name="Google Shape;200;p24"/>
          <p:cNvSpPr txBox="1"/>
          <p:nvPr/>
        </p:nvSpPr>
        <p:spPr>
          <a:xfrm>
            <a:off x="1697675" y="8383900"/>
            <a:ext cx="1819200" cy="52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64886C"/>
                </a:solidFill>
                <a:latin typeface="Lato"/>
                <a:ea typeface="Lato"/>
                <a:cs typeface="Lato"/>
                <a:sym typeface="Lato"/>
              </a:rPr>
              <a:t>SELL $400+ ONLINE </a:t>
            </a:r>
            <a:endParaRPr sz="1100" b="1">
              <a:solidFill>
                <a:srgbClr val="64886C"/>
              </a:solidFill>
              <a:latin typeface="Lato"/>
              <a:ea typeface="Lato"/>
              <a:cs typeface="Lato"/>
              <a:sym typeface="Lato"/>
            </a:endParaRPr>
          </a:p>
          <a:p>
            <a:pPr marL="0" lvl="0" indent="0" algn="ctr" rtl="0">
              <a:spcBef>
                <a:spcPts val="0"/>
              </a:spcBef>
              <a:spcAft>
                <a:spcPts val="0"/>
              </a:spcAft>
              <a:buNone/>
            </a:pPr>
            <a:r>
              <a:rPr lang="en" sz="1100">
                <a:latin typeface="Lato"/>
                <a:ea typeface="Lato"/>
                <a:cs typeface="Lato"/>
                <a:sym typeface="Lato"/>
              </a:rPr>
              <a:t>GET A $10 AMAZON GIFT CARD</a:t>
            </a:r>
            <a:endParaRPr sz="1100">
              <a:latin typeface="Lato"/>
              <a:ea typeface="Lato"/>
              <a:cs typeface="Lato"/>
              <a:sym typeface="Lato"/>
            </a:endParaRPr>
          </a:p>
        </p:txBody>
      </p:sp>
      <p:sp>
        <p:nvSpPr>
          <p:cNvPr id="201" name="Google Shape;201;p24"/>
          <p:cNvSpPr txBox="1"/>
          <p:nvPr/>
        </p:nvSpPr>
        <p:spPr>
          <a:xfrm>
            <a:off x="5644650" y="8383900"/>
            <a:ext cx="1819200" cy="52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100" b="1" u="sng">
                <a:solidFill>
                  <a:schemeClr val="accent4"/>
                </a:solidFill>
                <a:latin typeface="Lato"/>
                <a:ea typeface="Lato"/>
                <a:cs typeface="Lato"/>
                <a:sym typeface="Lato"/>
              </a:rPr>
              <a:t>OR </a:t>
            </a:r>
            <a:r>
              <a:rPr lang="en" sz="1100" b="1">
                <a:latin typeface="Lato"/>
                <a:ea typeface="Lato"/>
                <a:cs typeface="Lato"/>
                <a:sym typeface="Lato"/>
              </a:rPr>
              <a:t>THIS CAMPER PKG</a:t>
            </a:r>
            <a:r>
              <a:rPr lang="en" sz="1100" b="1">
                <a:solidFill>
                  <a:srgbClr val="64886C"/>
                </a:solidFill>
                <a:latin typeface="Lato"/>
                <a:ea typeface="Lato"/>
                <a:cs typeface="Lato"/>
                <a:sym typeface="Lato"/>
              </a:rPr>
              <a:t> </a:t>
            </a:r>
            <a:endParaRPr sz="1100" b="1">
              <a:solidFill>
                <a:srgbClr val="64886C"/>
              </a:solidFill>
              <a:latin typeface="Lato"/>
              <a:ea typeface="Lato"/>
              <a:cs typeface="Lato"/>
              <a:sym typeface="Lato"/>
            </a:endParaRPr>
          </a:p>
          <a:p>
            <a:pPr marL="0" lvl="0" indent="0" algn="ctr" rtl="0">
              <a:spcBef>
                <a:spcPts val="0"/>
              </a:spcBef>
              <a:spcAft>
                <a:spcPts val="0"/>
              </a:spcAft>
              <a:buNone/>
            </a:pPr>
            <a:r>
              <a:rPr lang="en" sz="800">
                <a:solidFill>
                  <a:schemeClr val="dk1"/>
                </a:solidFill>
                <a:latin typeface="Lato"/>
                <a:ea typeface="Lato"/>
                <a:cs typeface="Lato"/>
                <a:sym typeface="Lato"/>
              </a:rPr>
              <a:t>Tent, Grilling set, Hammock, Cooler Chair Backpack, Camp Stove, Bluetooth Speaker &amp; Lantern </a:t>
            </a:r>
            <a:endParaRPr sz="1100" b="1">
              <a:latin typeface="Lato"/>
              <a:ea typeface="Lato"/>
              <a:cs typeface="Lato"/>
              <a:sym typeface="Lato"/>
            </a:endParaRPr>
          </a:p>
        </p:txBody>
      </p:sp>
      <p:pic>
        <p:nvPicPr>
          <p:cNvPr id="202" name="Google Shape;202;p24"/>
          <p:cNvPicPr preferRelativeResize="0"/>
          <p:nvPr/>
        </p:nvPicPr>
        <p:blipFill rotWithShape="1">
          <a:blip r:embed="rId8">
            <a:alphaModFix/>
          </a:blip>
          <a:srcRect l="6370" r="6361"/>
          <a:stretch/>
        </p:blipFill>
        <p:spPr>
          <a:xfrm>
            <a:off x="5699250" y="7110200"/>
            <a:ext cx="1714502" cy="1090424"/>
          </a:xfrm>
          <a:prstGeom prst="rect">
            <a:avLst/>
          </a:prstGeom>
          <a:noFill/>
          <a:ln>
            <a:noFill/>
          </a:ln>
        </p:spPr>
      </p:pic>
      <p:pic>
        <p:nvPicPr>
          <p:cNvPr id="5" name="Picture 4" descr="A drawing of a cartoon character&#10;&#10;Description automatically generated">
            <a:extLst>
              <a:ext uri="{FF2B5EF4-FFF2-40B4-BE49-F238E27FC236}">
                <a16:creationId xmlns:a16="http://schemas.microsoft.com/office/drawing/2014/main" id="{A9BF4B21-09EA-49D3-8583-DE5CA8C9B9AA}"/>
              </a:ext>
            </a:extLst>
          </p:cNvPr>
          <p:cNvPicPr>
            <a:picLocks noChangeAspect="1"/>
          </p:cNvPicPr>
          <p:nvPr/>
        </p:nvPicPr>
        <p:blipFill rotWithShape="1">
          <a:blip r:embed="rId9"/>
          <a:srcRect b="20769"/>
          <a:stretch/>
        </p:blipFill>
        <p:spPr>
          <a:xfrm>
            <a:off x="534075" y="325769"/>
            <a:ext cx="1174849" cy="767708"/>
          </a:xfrm>
          <a:prstGeom prst="rect">
            <a:avLst/>
          </a:prstGeom>
        </p:spPr>
      </p:pic>
      <p:pic>
        <p:nvPicPr>
          <p:cNvPr id="4" name="Picture 3">
            <a:extLst>
              <a:ext uri="{FF2B5EF4-FFF2-40B4-BE49-F238E27FC236}">
                <a16:creationId xmlns:a16="http://schemas.microsoft.com/office/drawing/2014/main" id="{A5388151-3484-4AC3-B016-BBFE0DAE3E7B}"/>
              </a:ext>
            </a:extLst>
          </p:cNvPr>
          <p:cNvPicPr>
            <a:picLocks noChangeAspect="1"/>
          </p:cNvPicPr>
          <p:nvPr/>
        </p:nvPicPr>
        <p:blipFill rotWithShape="1">
          <a:blip r:embed="rId10"/>
          <a:srcRect l="20069" t="14290" r="33564" b="22902"/>
          <a:stretch/>
        </p:blipFill>
        <p:spPr>
          <a:xfrm>
            <a:off x="681747" y="1330540"/>
            <a:ext cx="6986341" cy="4831734"/>
          </a:xfrm>
          <a:prstGeom prst="rect">
            <a:avLst/>
          </a:prstGeom>
        </p:spPr>
      </p:pic>
      <p:pic>
        <p:nvPicPr>
          <p:cNvPr id="3" name="Picture 2">
            <a:extLst>
              <a:ext uri="{FF2B5EF4-FFF2-40B4-BE49-F238E27FC236}">
                <a16:creationId xmlns:a16="http://schemas.microsoft.com/office/drawing/2014/main" id="{79A82625-7925-4C1C-BF71-A6C566EA620E}"/>
              </a:ext>
            </a:extLst>
          </p:cNvPr>
          <p:cNvPicPr>
            <a:picLocks noChangeAspect="1"/>
          </p:cNvPicPr>
          <p:nvPr/>
        </p:nvPicPr>
        <p:blipFill rotWithShape="1">
          <a:blip r:embed="rId11"/>
          <a:srcRect l="51730" t="18721" r="34429" b="54664"/>
          <a:stretch/>
        </p:blipFill>
        <p:spPr>
          <a:xfrm>
            <a:off x="5644650" y="6991301"/>
            <a:ext cx="1770465" cy="212785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5"/>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5"/>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REGISTER YOUR SCOUTS</a:t>
            </a:r>
            <a:endParaRPr sz="3000" b="1">
              <a:solidFill>
                <a:srgbClr val="445743"/>
              </a:solidFill>
              <a:latin typeface="Lato"/>
              <a:ea typeface="Lato"/>
              <a:cs typeface="Lato"/>
              <a:sym typeface="Lato"/>
            </a:endParaRPr>
          </a:p>
        </p:txBody>
      </p:sp>
      <p:pic>
        <p:nvPicPr>
          <p:cNvPr id="209" name="Google Shape;209;p25"/>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210" name="Google Shape;210;p25"/>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211" name="Google Shape;211;p25"/>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212" name="Google Shape;212;p25"/>
          <p:cNvPicPr preferRelativeResize="0"/>
          <p:nvPr/>
        </p:nvPicPr>
        <p:blipFill rotWithShape="1">
          <a:blip r:embed="rId5">
            <a:alphaModFix/>
          </a:blip>
          <a:srcRect r="34584"/>
          <a:stretch/>
        </p:blipFill>
        <p:spPr>
          <a:xfrm>
            <a:off x="379399" y="0"/>
            <a:ext cx="742101" cy="2081927"/>
          </a:xfrm>
          <a:prstGeom prst="rect">
            <a:avLst/>
          </a:prstGeom>
          <a:noFill/>
          <a:ln>
            <a:noFill/>
          </a:ln>
        </p:spPr>
      </p:pic>
      <p:pic>
        <p:nvPicPr>
          <p:cNvPr id="213" name="Google Shape;213;p25"/>
          <p:cNvPicPr preferRelativeResize="0"/>
          <p:nvPr/>
        </p:nvPicPr>
        <p:blipFill rotWithShape="1">
          <a:blip r:embed="rId6">
            <a:alphaModFix/>
          </a:blip>
          <a:srcRect t="11661" r="23212" b="8516"/>
          <a:stretch/>
        </p:blipFill>
        <p:spPr>
          <a:xfrm>
            <a:off x="1683000" y="2238375"/>
            <a:ext cx="5734051" cy="3352801"/>
          </a:xfrm>
          <a:prstGeom prst="rect">
            <a:avLst/>
          </a:prstGeom>
          <a:noFill/>
          <a:ln>
            <a:noFill/>
          </a:ln>
        </p:spPr>
      </p:pic>
      <p:sp>
        <p:nvSpPr>
          <p:cNvPr id="214" name="Google Shape;214;p25"/>
          <p:cNvSpPr txBox="1"/>
          <p:nvPr/>
        </p:nvSpPr>
        <p:spPr>
          <a:xfrm>
            <a:off x="1662225" y="1503875"/>
            <a:ext cx="5802600" cy="68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latin typeface="Lato"/>
                <a:ea typeface="Lato"/>
                <a:cs typeface="Lato"/>
                <a:sym typeface="Lato"/>
              </a:rPr>
              <a:t>UNIT LEADERS: Scouts must be registered in the CAMP MASTERS system to receive sales!</a:t>
            </a:r>
            <a:endParaRPr sz="1100" b="1">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b="1">
                <a:solidFill>
                  <a:schemeClr val="dk1"/>
                </a:solidFill>
                <a:latin typeface="Lato"/>
                <a:ea typeface="Lato"/>
                <a:cs typeface="Lato"/>
                <a:sym typeface="Lato"/>
              </a:rPr>
              <a:t>Step One: </a:t>
            </a:r>
            <a:r>
              <a:rPr lang="en" sz="1100">
                <a:solidFill>
                  <a:schemeClr val="dk1"/>
                </a:solidFill>
                <a:latin typeface="Lato"/>
                <a:ea typeface="Lato"/>
                <a:cs typeface="Lato"/>
                <a:sym typeface="Lato"/>
              </a:rPr>
              <a:t>Log in to the CAMP MASTERS system and click “Setup / Invite Scouts.</a:t>
            </a:r>
            <a:endParaRPr sz="1100">
              <a:solidFill>
                <a:schemeClr val="dk1"/>
              </a:solidFill>
              <a:latin typeface="Lato"/>
              <a:ea typeface="Lato"/>
              <a:cs typeface="Lato"/>
              <a:sym typeface="Lato"/>
            </a:endParaRPr>
          </a:p>
        </p:txBody>
      </p:sp>
      <p:sp>
        <p:nvSpPr>
          <p:cNvPr id="215" name="Google Shape;215;p25"/>
          <p:cNvSpPr txBox="1"/>
          <p:nvPr/>
        </p:nvSpPr>
        <p:spPr>
          <a:xfrm>
            <a:off x="1662075" y="5847275"/>
            <a:ext cx="5802600" cy="34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The list of current Scouts registered in your Unit will be displayed.</a:t>
            </a:r>
            <a:endParaRPr sz="1100">
              <a:solidFill>
                <a:schemeClr val="dk1"/>
              </a:solidFill>
              <a:latin typeface="Lato"/>
              <a:ea typeface="Lato"/>
              <a:cs typeface="Lato"/>
              <a:sym typeface="Lato"/>
            </a:endParaRPr>
          </a:p>
        </p:txBody>
      </p:sp>
      <p:pic>
        <p:nvPicPr>
          <p:cNvPr id="216" name="Google Shape;216;p25"/>
          <p:cNvPicPr preferRelativeResize="0"/>
          <p:nvPr/>
        </p:nvPicPr>
        <p:blipFill rotWithShape="1">
          <a:blip r:embed="rId7">
            <a:alphaModFix/>
          </a:blip>
          <a:srcRect t="11948" b="4732"/>
          <a:stretch/>
        </p:blipFill>
        <p:spPr>
          <a:xfrm>
            <a:off x="1683000" y="6206750"/>
            <a:ext cx="5734051" cy="268746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6"/>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6"/>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REGISTER YOUR SCOUTS</a:t>
            </a:r>
            <a:endParaRPr sz="3000" b="1">
              <a:solidFill>
                <a:srgbClr val="445743"/>
              </a:solidFill>
              <a:latin typeface="Lato"/>
              <a:ea typeface="Lato"/>
              <a:cs typeface="Lato"/>
              <a:sym typeface="Lato"/>
            </a:endParaRPr>
          </a:p>
        </p:txBody>
      </p:sp>
      <p:pic>
        <p:nvPicPr>
          <p:cNvPr id="223" name="Google Shape;223;p26"/>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224" name="Google Shape;224;p26"/>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225" name="Google Shape;225;p26"/>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226" name="Google Shape;226;p26"/>
          <p:cNvPicPr preferRelativeResize="0"/>
          <p:nvPr/>
        </p:nvPicPr>
        <p:blipFill rotWithShape="1">
          <a:blip r:embed="rId5">
            <a:alphaModFix/>
          </a:blip>
          <a:srcRect r="34584"/>
          <a:stretch/>
        </p:blipFill>
        <p:spPr>
          <a:xfrm>
            <a:off x="379399" y="0"/>
            <a:ext cx="742101" cy="2081927"/>
          </a:xfrm>
          <a:prstGeom prst="rect">
            <a:avLst/>
          </a:prstGeom>
          <a:noFill/>
          <a:ln>
            <a:noFill/>
          </a:ln>
        </p:spPr>
      </p:pic>
      <p:sp>
        <p:nvSpPr>
          <p:cNvPr id="227" name="Google Shape;227;p26"/>
          <p:cNvSpPr txBox="1"/>
          <p:nvPr/>
        </p:nvSpPr>
        <p:spPr>
          <a:xfrm>
            <a:off x="1662225" y="1503875"/>
            <a:ext cx="5802600" cy="68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latin typeface="Lato"/>
                <a:ea typeface="Lato"/>
                <a:cs typeface="Lato"/>
                <a:sym typeface="Lato"/>
              </a:rPr>
              <a:t>Step Two: </a:t>
            </a:r>
            <a:r>
              <a:rPr lang="en" sz="1100">
                <a:solidFill>
                  <a:schemeClr val="dk1"/>
                </a:solidFill>
                <a:latin typeface="Lato"/>
                <a:ea typeface="Lato"/>
                <a:cs typeface="Lato"/>
                <a:sym typeface="Lato"/>
              </a:rPr>
              <a:t>Remove any Scouts no longer in your Unit by clicking the box to the left of their name(s). And then selecting “Remove” from the menu above.</a:t>
            </a:r>
            <a:endParaRPr sz="1100">
              <a:solidFill>
                <a:schemeClr val="dk1"/>
              </a:solidFill>
              <a:latin typeface="Lato"/>
              <a:ea typeface="Lato"/>
              <a:cs typeface="Lato"/>
              <a:sym typeface="Lato"/>
            </a:endParaRPr>
          </a:p>
        </p:txBody>
      </p:sp>
      <p:sp>
        <p:nvSpPr>
          <p:cNvPr id="228" name="Google Shape;228;p26"/>
          <p:cNvSpPr txBox="1"/>
          <p:nvPr/>
        </p:nvSpPr>
        <p:spPr>
          <a:xfrm>
            <a:off x="1662075" y="4932875"/>
            <a:ext cx="5802600" cy="34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latin typeface="Lato"/>
                <a:ea typeface="Lato"/>
                <a:cs typeface="Lato"/>
                <a:sym typeface="Lato"/>
              </a:rPr>
              <a:t>Step Three:</a:t>
            </a:r>
            <a:r>
              <a:rPr lang="en" sz="1100">
                <a:solidFill>
                  <a:schemeClr val="dk1"/>
                </a:solidFill>
                <a:latin typeface="Lato"/>
                <a:ea typeface="Lato"/>
                <a:cs typeface="Lato"/>
                <a:sym typeface="Lato"/>
              </a:rPr>
              <a:t> For the remaining Scouts, make sure their contact information is correct. Then select them by clicking the box to the left of their names. And then select “Send Sign-On Link”.</a:t>
            </a:r>
            <a:endParaRPr sz="1100">
              <a:solidFill>
                <a:schemeClr val="dk1"/>
              </a:solidFill>
              <a:latin typeface="Lato"/>
              <a:ea typeface="Lato"/>
              <a:cs typeface="Lato"/>
              <a:sym typeface="Lato"/>
            </a:endParaRPr>
          </a:p>
        </p:txBody>
      </p:sp>
      <p:pic>
        <p:nvPicPr>
          <p:cNvPr id="229" name="Google Shape;229;p26"/>
          <p:cNvPicPr preferRelativeResize="0"/>
          <p:nvPr/>
        </p:nvPicPr>
        <p:blipFill rotWithShape="1">
          <a:blip r:embed="rId6">
            <a:alphaModFix/>
          </a:blip>
          <a:srcRect t="11613" b="4892"/>
          <a:stretch/>
        </p:blipFill>
        <p:spPr>
          <a:xfrm>
            <a:off x="1614450" y="2031725"/>
            <a:ext cx="5802605" cy="2725132"/>
          </a:xfrm>
          <a:prstGeom prst="rect">
            <a:avLst/>
          </a:prstGeom>
          <a:noFill/>
          <a:ln>
            <a:noFill/>
          </a:ln>
        </p:spPr>
      </p:pic>
      <p:pic>
        <p:nvPicPr>
          <p:cNvPr id="230" name="Google Shape;230;p26"/>
          <p:cNvPicPr preferRelativeResize="0"/>
          <p:nvPr/>
        </p:nvPicPr>
        <p:blipFill rotWithShape="1">
          <a:blip r:embed="rId7">
            <a:alphaModFix/>
          </a:blip>
          <a:srcRect t="12067" b="5047"/>
          <a:stretch/>
        </p:blipFill>
        <p:spPr>
          <a:xfrm>
            <a:off x="1614450" y="5480025"/>
            <a:ext cx="5802605" cy="2705411"/>
          </a:xfrm>
          <a:prstGeom prst="rect">
            <a:avLst/>
          </a:prstGeom>
          <a:noFill/>
          <a:ln>
            <a:noFill/>
          </a:ln>
        </p:spPr>
      </p:pic>
      <p:sp>
        <p:nvSpPr>
          <p:cNvPr id="231" name="Google Shape;231;p26"/>
          <p:cNvSpPr txBox="1"/>
          <p:nvPr/>
        </p:nvSpPr>
        <p:spPr>
          <a:xfrm>
            <a:off x="1662225" y="8286913"/>
            <a:ext cx="5802600" cy="34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This will email each of the Scouts their unique CAMP MASTERS link so they can access the system without having to login. This makes taking orders and payments much easier.</a:t>
            </a:r>
            <a:endParaRPr sz="1100">
              <a:solidFill>
                <a:schemeClr val="dk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7"/>
          <p:cNvPicPr preferRelativeResize="0"/>
          <p:nvPr/>
        </p:nvPicPr>
        <p:blipFill rotWithShape="1">
          <a:blip r:embed="rId3">
            <a:alphaModFix/>
          </a:blip>
          <a:srcRect t="11873" r="22791" b="7733"/>
          <a:stretch/>
        </p:blipFill>
        <p:spPr>
          <a:xfrm>
            <a:off x="1614450" y="1850750"/>
            <a:ext cx="5850374" cy="3426646"/>
          </a:xfrm>
          <a:prstGeom prst="rect">
            <a:avLst/>
          </a:prstGeom>
          <a:noFill/>
          <a:ln>
            <a:noFill/>
          </a:ln>
        </p:spPr>
      </p:pic>
      <p:sp>
        <p:nvSpPr>
          <p:cNvPr id="237" name="Google Shape;237;p27"/>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REGISTER YOUR SCOUTS</a:t>
            </a:r>
            <a:endParaRPr sz="3000" b="1">
              <a:solidFill>
                <a:srgbClr val="445743"/>
              </a:solidFill>
              <a:latin typeface="Lato"/>
              <a:ea typeface="Lato"/>
              <a:cs typeface="Lato"/>
              <a:sym typeface="Lato"/>
            </a:endParaRPr>
          </a:p>
        </p:txBody>
      </p:sp>
      <p:pic>
        <p:nvPicPr>
          <p:cNvPr id="239" name="Google Shape;239;p27"/>
          <p:cNvPicPr preferRelativeResize="0"/>
          <p:nvPr/>
        </p:nvPicPr>
        <p:blipFill>
          <a:blip r:embed="rId4">
            <a:alphaModFix/>
          </a:blip>
          <a:stretch>
            <a:fillRect/>
          </a:stretch>
        </p:blipFill>
        <p:spPr>
          <a:xfrm>
            <a:off x="5934493" y="9213097"/>
            <a:ext cx="1320473" cy="581952"/>
          </a:xfrm>
          <a:prstGeom prst="rect">
            <a:avLst/>
          </a:prstGeom>
          <a:noFill/>
          <a:ln>
            <a:noFill/>
          </a:ln>
        </p:spPr>
      </p:pic>
      <p:pic>
        <p:nvPicPr>
          <p:cNvPr id="240" name="Google Shape;240;p27"/>
          <p:cNvPicPr preferRelativeResize="0"/>
          <p:nvPr/>
        </p:nvPicPr>
        <p:blipFill>
          <a:blip r:embed="rId5">
            <a:alphaModFix/>
          </a:blip>
          <a:stretch>
            <a:fillRect/>
          </a:stretch>
        </p:blipFill>
        <p:spPr>
          <a:xfrm>
            <a:off x="5426693" y="9213091"/>
            <a:ext cx="507800" cy="581950"/>
          </a:xfrm>
          <a:prstGeom prst="rect">
            <a:avLst/>
          </a:prstGeom>
          <a:noFill/>
          <a:ln>
            <a:noFill/>
          </a:ln>
        </p:spPr>
      </p:pic>
      <p:sp>
        <p:nvSpPr>
          <p:cNvPr id="241" name="Google Shape;241;p27"/>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242" name="Google Shape;242;p27"/>
          <p:cNvPicPr preferRelativeResize="0"/>
          <p:nvPr/>
        </p:nvPicPr>
        <p:blipFill rotWithShape="1">
          <a:blip r:embed="rId6">
            <a:alphaModFix/>
          </a:blip>
          <a:srcRect r="34584"/>
          <a:stretch/>
        </p:blipFill>
        <p:spPr>
          <a:xfrm>
            <a:off x="379399" y="0"/>
            <a:ext cx="742101" cy="2081927"/>
          </a:xfrm>
          <a:prstGeom prst="rect">
            <a:avLst/>
          </a:prstGeom>
          <a:noFill/>
          <a:ln>
            <a:noFill/>
          </a:ln>
        </p:spPr>
      </p:pic>
      <p:sp>
        <p:nvSpPr>
          <p:cNvPr id="243" name="Google Shape;243;p27"/>
          <p:cNvSpPr txBox="1"/>
          <p:nvPr/>
        </p:nvSpPr>
        <p:spPr>
          <a:xfrm>
            <a:off x="1662225" y="1503875"/>
            <a:ext cx="5802600" cy="34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latin typeface="Lato"/>
                <a:ea typeface="Lato"/>
                <a:cs typeface="Lato"/>
                <a:sym typeface="Lato"/>
              </a:rPr>
              <a:t>Step Four: </a:t>
            </a:r>
            <a:r>
              <a:rPr lang="en" sz="1100">
                <a:solidFill>
                  <a:schemeClr val="dk1"/>
                </a:solidFill>
                <a:latin typeface="Lato"/>
                <a:ea typeface="Lato"/>
                <a:cs typeface="Lato"/>
                <a:sym typeface="Lato"/>
              </a:rPr>
              <a:t>For new Scouts, select the “Setup / Import Scouts” option from the dashboard.</a:t>
            </a:r>
            <a:endParaRPr sz="1100">
              <a:solidFill>
                <a:schemeClr val="dk1"/>
              </a:solidFill>
              <a:latin typeface="Lato"/>
              <a:ea typeface="Lato"/>
              <a:cs typeface="Lato"/>
              <a:sym typeface="Lato"/>
            </a:endParaRPr>
          </a:p>
        </p:txBody>
      </p:sp>
      <p:sp>
        <p:nvSpPr>
          <p:cNvPr id="244" name="Google Shape;244;p27"/>
          <p:cNvSpPr txBox="1"/>
          <p:nvPr/>
        </p:nvSpPr>
        <p:spPr>
          <a:xfrm>
            <a:off x="1662075" y="5390075"/>
            <a:ext cx="5802600" cy="34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latin typeface="Lato"/>
                <a:ea typeface="Lato"/>
                <a:cs typeface="Lato"/>
                <a:sym typeface="Lato"/>
              </a:rPr>
              <a:t>Step Five:</a:t>
            </a:r>
            <a:r>
              <a:rPr lang="en" sz="1100">
                <a:solidFill>
                  <a:schemeClr val="dk1"/>
                </a:solidFill>
                <a:latin typeface="Lato"/>
                <a:ea typeface="Lato"/>
                <a:cs typeface="Lato"/>
                <a:sym typeface="Lato"/>
              </a:rPr>
              <a:t> Click the “Import Scouts” button and upload your Excel spreadsheet.</a:t>
            </a:r>
            <a:endParaRPr sz="1100">
              <a:solidFill>
                <a:schemeClr val="dk1"/>
              </a:solidFill>
              <a:latin typeface="Lato"/>
              <a:ea typeface="Lato"/>
              <a:cs typeface="Lato"/>
              <a:sym typeface="Lato"/>
            </a:endParaRPr>
          </a:p>
        </p:txBody>
      </p:sp>
      <p:pic>
        <p:nvPicPr>
          <p:cNvPr id="245" name="Google Shape;245;p27"/>
          <p:cNvPicPr preferRelativeResize="0"/>
          <p:nvPr/>
        </p:nvPicPr>
        <p:blipFill rotWithShape="1">
          <a:blip r:embed="rId7">
            <a:alphaModFix/>
          </a:blip>
          <a:srcRect t="11616" b="4931"/>
          <a:stretch/>
        </p:blipFill>
        <p:spPr>
          <a:xfrm>
            <a:off x="1614450" y="5729650"/>
            <a:ext cx="5802595" cy="272376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8"/>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REGISTER YOUR SCOUTS</a:t>
            </a:r>
            <a:endParaRPr sz="3000" b="1">
              <a:solidFill>
                <a:srgbClr val="445743"/>
              </a:solidFill>
              <a:latin typeface="Lato"/>
              <a:ea typeface="Lato"/>
              <a:cs typeface="Lato"/>
              <a:sym typeface="Lato"/>
            </a:endParaRPr>
          </a:p>
        </p:txBody>
      </p:sp>
      <p:pic>
        <p:nvPicPr>
          <p:cNvPr id="252" name="Google Shape;252;p28"/>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253" name="Google Shape;253;p28"/>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254" name="Google Shape;254;p28"/>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255" name="Google Shape;255;p28"/>
          <p:cNvPicPr preferRelativeResize="0"/>
          <p:nvPr/>
        </p:nvPicPr>
        <p:blipFill rotWithShape="1">
          <a:blip r:embed="rId5">
            <a:alphaModFix/>
          </a:blip>
          <a:srcRect r="34584"/>
          <a:stretch/>
        </p:blipFill>
        <p:spPr>
          <a:xfrm>
            <a:off x="379399" y="0"/>
            <a:ext cx="742101" cy="2081927"/>
          </a:xfrm>
          <a:prstGeom prst="rect">
            <a:avLst/>
          </a:prstGeom>
          <a:noFill/>
          <a:ln>
            <a:noFill/>
          </a:ln>
        </p:spPr>
      </p:pic>
      <p:sp>
        <p:nvSpPr>
          <p:cNvPr id="256" name="Google Shape;256;p28"/>
          <p:cNvSpPr txBox="1"/>
          <p:nvPr/>
        </p:nvSpPr>
        <p:spPr>
          <a:xfrm>
            <a:off x="1662225" y="1503875"/>
            <a:ext cx="5802600" cy="34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latin typeface="Lato"/>
                <a:ea typeface="Lato"/>
                <a:cs typeface="Lato"/>
                <a:sym typeface="Lato"/>
              </a:rPr>
              <a:t>Step Six: </a:t>
            </a:r>
            <a:r>
              <a:rPr lang="en" sz="1100">
                <a:solidFill>
                  <a:schemeClr val="dk1"/>
                </a:solidFill>
                <a:latin typeface="Lato"/>
                <a:ea typeface="Lato"/>
                <a:cs typeface="Lato"/>
                <a:sym typeface="Lato"/>
              </a:rPr>
              <a:t>Select your file and complete the field matches to the spreadsheet columns below. If you sheet has headers, be sure to select the “First Row Has Headers” box.</a:t>
            </a:r>
            <a:endParaRPr sz="1100">
              <a:solidFill>
                <a:schemeClr val="dk1"/>
              </a:solidFill>
              <a:latin typeface="Lato"/>
              <a:ea typeface="Lato"/>
              <a:cs typeface="Lato"/>
              <a:sym typeface="Lato"/>
            </a:endParaRPr>
          </a:p>
        </p:txBody>
      </p:sp>
      <p:sp>
        <p:nvSpPr>
          <p:cNvPr id="257" name="Google Shape;257;p28"/>
          <p:cNvSpPr txBox="1"/>
          <p:nvPr/>
        </p:nvSpPr>
        <p:spPr>
          <a:xfrm>
            <a:off x="1662075" y="4932875"/>
            <a:ext cx="5802600" cy="34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You’ll see a data preview as you assign each field for import. Once complete, click “Import”.</a:t>
            </a:r>
            <a:endParaRPr sz="1100">
              <a:solidFill>
                <a:schemeClr val="dk1"/>
              </a:solidFill>
              <a:latin typeface="Lato"/>
              <a:ea typeface="Lato"/>
              <a:cs typeface="Lato"/>
              <a:sym typeface="Lato"/>
            </a:endParaRPr>
          </a:p>
        </p:txBody>
      </p:sp>
      <p:pic>
        <p:nvPicPr>
          <p:cNvPr id="258" name="Google Shape;258;p28"/>
          <p:cNvPicPr preferRelativeResize="0"/>
          <p:nvPr/>
        </p:nvPicPr>
        <p:blipFill rotWithShape="1">
          <a:blip r:embed="rId6">
            <a:alphaModFix/>
          </a:blip>
          <a:srcRect t="11569" b="6436"/>
          <a:stretch/>
        </p:blipFill>
        <p:spPr>
          <a:xfrm>
            <a:off x="1614450" y="2027700"/>
            <a:ext cx="5905843" cy="2723776"/>
          </a:xfrm>
          <a:prstGeom prst="rect">
            <a:avLst/>
          </a:prstGeom>
          <a:noFill/>
          <a:ln>
            <a:noFill/>
          </a:ln>
        </p:spPr>
      </p:pic>
      <p:pic>
        <p:nvPicPr>
          <p:cNvPr id="259" name="Google Shape;259;p28"/>
          <p:cNvPicPr preferRelativeResize="0"/>
          <p:nvPr/>
        </p:nvPicPr>
        <p:blipFill rotWithShape="1">
          <a:blip r:embed="rId7">
            <a:alphaModFix/>
          </a:blip>
          <a:srcRect t="12294" b="4580"/>
          <a:stretch/>
        </p:blipFill>
        <p:spPr>
          <a:xfrm>
            <a:off x="1614450" y="5273416"/>
            <a:ext cx="5905853" cy="2761382"/>
          </a:xfrm>
          <a:prstGeom prst="rect">
            <a:avLst/>
          </a:prstGeom>
          <a:noFill/>
          <a:ln>
            <a:noFill/>
          </a:ln>
        </p:spPr>
      </p:pic>
      <p:pic>
        <p:nvPicPr>
          <p:cNvPr id="260" name="Google Shape;260;p28"/>
          <p:cNvPicPr preferRelativeResize="0"/>
          <p:nvPr/>
        </p:nvPicPr>
        <p:blipFill rotWithShape="1">
          <a:blip r:embed="rId8">
            <a:alphaModFix/>
          </a:blip>
          <a:srcRect l="33977" t="14656" r="33426" b="78269"/>
          <a:stretch/>
        </p:blipFill>
        <p:spPr>
          <a:xfrm>
            <a:off x="3463475" y="8229625"/>
            <a:ext cx="4056826" cy="495277"/>
          </a:xfrm>
          <a:prstGeom prst="rect">
            <a:avLst/>
          </a:prstGeom>
          <a:noFill/>
          <a:ln>
            <a:noFill/>
          </a:ln>
        </p:spPr>
      </p:pic>
      <p:sp>
        <p:nvSpPr>
          <p:cNvPr id="261" name="Google Shape;261;p28"/>
          <p:cNvSpPr txBox="1"/>
          <p:nvPr/>
        </p:nvSpPr>
        <p:spPr>
          <a:xfrm>
            <a:off x="1643025" y="8115300"/>
            <a:ext cx="1747800" cy="115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You’ll see a green success box once imported.</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If you get an error, check your spreadsheet rows again carefully for typos.</a:t>
            </a:r>
            <a:endParaRPr sz="1100">
              <a:solidFill>
                <a:schemeClr val="dk1"/>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9"/>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STOREFRONT RECRUITING</a:t>
            </a:r>
            <a:endParaRPr sz="3000" b="1">
              <a:solidFill>
                <a:srgbClr val="445743"/>
              </a:solidFill>
              <a:latin typeface="Lato"/>
              <a:ea typeface="Lato"/>
              <a:cs typeface="Lato"/>
              <a:sym typeface="Lato"/>
            </a:endParaRPr>
          </a:p>
        </p:txBody>
      </p:sp>
      <p:pic>
        <p:nvPicPr>
          <p:cNvPr id="268" name="Google Shape;268;p29"/>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269" name="Google Shape;269;p29"/>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270" name="Google Shape;270;p29"/>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271" name="Google Shape;271;p29"/>
          <p:cNvPicPr preferRelativeResize="0"/>
          <p:nvPr/>
        </p:nvPicPr>
        <p:blipFill rotWithShape="1">
          <a:blip r:embed="rId5">
            <a:alphaModFix/>
          </a:blip>
          <a:srcRect r="34584"/>
          <a:stretch/>
        </p:blipFill>
        <p:spPr>
          <a:xfrm>
            <a:off x="379399" y="0"/>
            <a:ext cx="742101" cy="2081927"/>
          </a:xfrm>
          <a:prstGeom prst="rect">
            <a:avLst/>
          </a:prstGeom>
          <a:noFill/>
          <a:ln>
            <a:noFill/>
          </a:ln>
        </p:spPr>
      </p:pic>
      <p:sp>
        <p:nvSpPr>
          <p:cNvPr id="272" name="Google Shape;272;p29"/>
          <p:cNvSpPr txBox="1"/>
          <p:nvPr/>
        </p:nvSpPr>
        <p:spPr>
          <a:xfrm>
            <a:off x="1662225" y="1503875"/>
            <a:ext cx="5802600" cy="761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You can never start too early in securing storefronts. Of course, it’s going to be a bit different this year. And that means adapting your approach. Here are some of the best tips to help you do just that:</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Grocery stores and home improvement stores are both essential businesses. But they are receiving policies and procedures for Coronavirus from corporate. Make sure you approach the store/company Manager with this in mind.  Do some research and find out the policies in place so you can adapt your approach and relate how Show-N-Sell will meet these guidelines.</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3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Right now, resources are tapped thin in these stores. Consider sending an email or leaving a message for the Manager to call you back. The reality is, you’re not going to be their first priority right now. After a few attempts, and still no response, only then try going in person.</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3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Think of other high-traffic, essential businesses in your area to contact. As other businesses begin reopening, reach out to them as well.</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3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Use the COVID-19 recommendations in this guide to help the Manager/Owner understand that above all else, safety comes first. This will help ease their mind while it is still uncertain what the fall recommendations will be.</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b="1">
                <a:solidFill>
                  <a:schemeClr val="dk1"/>
                </a:solidFill>
                <a:latin typeface="Lato"/>
                <a:ea typeface="Lato"/>
                <a:cs typeface="Lato"/>
                <a:sym typeface="Lato"/>
              </a:rPr>
              <a:t>SAMPLE EMAIL / SCRIPT</a:t>
            </a:r>
            <a:endParaRPr sz="1100" b="1">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6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Hello [NAME],</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This is [YOUR NAME] from Scout Troop [Troop #]. Our Scouts are holding our annual popcorn fundraiser this year. The funds raised supports their ability to participate in our local Scouting program. </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Due to the coronavirus, it’s going to look a lot different this year. However, with everyone’s safety guidelines in mind, I wanted to reach out regarding hosting a Show-N-Sell at {STORE NAME] in [MONTH].</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Much can change between now and then, so I’m not looking for a definite answer today. What I’d like to do is confirm you’d consider it and then reach back out for a yes or no as the date draws closer.</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Can I reach back out in [A MONTH, A FEW WEEKS?]?</a:t>
            </a:r>
            <a:endParaRPr sz="1100">
              <a:solidFill>
                <a:schemeClr val="dk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0"/>
          <p:cNvSpPr txBox="1"/>
          <p:nvPr/>
        </p:nvSpPr>
        <p:spPr>
          <a:xfrm>
            <a:off x="328725" y="21552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latin typeface="Lato"/>
                <a:ea typeface="Lato"/>
                <a:cs typeface="Lato"/>
                <a:sym typeface="Lato"/>
              </a:rPr>
              <a:t>2021 POPCORN SCHEDULE</a:t>
            </a:r>
            <a:endParaRPr sz="3000" b="1" dirty="0">
              <a:latin typeface="Lato"/>
              <a:ea typeface="Lato"/>
              <a:cs typeface="Lato"/>
              <a:sym typeface="Lato"/>
            </a:endParaRPr>
          </a:p>
        </p:txBody>
      </p:sp>
      <p:sp>
        <p:nvSpPr>
          <p:cNvPr id="4" name="TextBox 3">
            <a:extLst>
              <a:ext uri="{FF2B5EF4-FFF2-40B4-BE49-F238E27FC236}">
                <a16:creationId xmlns:a16="http://schemas.microsoft.com/office/drawing/2014/main" id="{C1589AE2-EDA7-4A20-A010-13BF2A266794}"/>
              </a:ext>
            </a:extLst>
          </p:cNvPr>
          <p:cNvSpPr txBox="1"/>
          <p:nvPr/>
        </p:nvSpPr>
        <p:spPr>
          <a:xfrm>
            <a:off x="497541" y="656225"/>
            <a:ext cx="6946134" cy="9474197"/>
          </a:xfrm>
          <a:prstGeom prst="rect">
            <a:avLst/>
          </a:prstGeom>
          <a:noFill/>
        </p:spPr>
        <p:txBody>
          <a:bodyPr wrap="square" rtlCol="0">
            <a:spAutoFit/>
          </a:bodyPr>
          <a:lstStyle/>
          <a:p>
            <a:pPr marL="0" marR="0" indent="0" algn="ctr">
              <a:lnSpc>
                <a:spcPct val="119000"/>
              </a:lnSpc>
              <a:spcBef>
                <a:spcPts val="0"/>
              </a:spcBef>
              <a:spcAft>
                <a:spcPts val="600"/>
              </a:spcAft>
            </a:pPr>
            <a:r>
              <a:rPr lang="en-US" sz="1800" b="1" kern="1400" dirty="0">
                <a:ln>
                  <a:noFill/>
                </a:ln>
                <a:solidFill>
                  <a:srgbClr val="000000"/>
                </a:solidFill>
                <a:effectLst/>
                <a:latin typeface="Arial" panose="020B0604020202020204" pitchFamily="34" charset="0"/>
              </a:rPr>
              <a:t>2021 PopCorn ORDERS/SALES TimeLine:</a:t>
            </a:r>
            <a:endParaRPr lang="en-US" sz="1800" kern="1400" dirty="0">
              <a:ln>
                <a:noFill/>
              </a:ln>
              <a:solidFill>
                <a:srgbClr val="000000"/>
              </a:solidFill>
              <a:effectLst/>
              <a:latin typeface="Calibri" panose="020F0502020204030204" pitchFamily="34" charset="0"/>
            </a:endParaRPr>
          </a:p>
          <a:p>
            <a:pPr marL="0" marR="0" indent="0" algn="l">
              <a:spcBef>
                <a:spcPts val="0"/>
              </a:spcBef>
            </a:pPr>
            <a:r>
              <a:rPr lang="en-US" sz="1800" b="1" kern="1400" dirty="0">
                <a:ln>
                  <a:noFill/>
                </a:ln>
                <a:solidFill>
                  <a:srgbClr val="000000"/>
                </a:solidFill>
                <a:effectLst>
                  <a:outerShdw blurRad="38100" dist="19050" dir="2700000" algn="tl">
                    <a:srgbClr val="000000">
                      <a:alpha val="39000"/>
                    </a:srgbClr>
                  </a:outerShdw>
                </a:effectLst>
                <a:latin typeface="Arial" panose="020B0604020202020204" pitchFamily="34" charset="0"/>
              </a:rPr>
              <a:t>Online Sales: </a:t>
            </a:r>
            <a:endParaRPr lang="en-US" sz="1800" kern="1400" dirty="0">
              <a:ln>
                <a:noFill/>
              </a:ln>
              <a:solidFill>
                <a:srgbClr val="000000"/>
              </a:solidFill>
              <a:effectLst/>
              <a:latin typeface="Calibri" panose="020F0502020204030204" pitchFamily="34" charset="0"/>
            </a:endParaRPr>
          </a:p>
          <a:p>
            <a:pPr marL="0" marR="0" indent="0" algn="l">
              <a:spcBef>
                <a:spcPts val="0"/>
              </a:spcBef>
            </a:pPr>
            <a:r>
              <a:rPr lang="en-US" sz="1800" kern="1400" dirty="0">
                <a:ln>
                  <a:noFill/>
                </a:ln>
                <a:solidFill>
                  <a:srgbClr val="000000"/>
                </a:solidFill>
                <a:effectLst/>
                <a:latin typeface="Arial" panose="020B0604020202020204" pitchFamily="34" charset="0"/>
              </a:rPr>
              <a:t>Begins Saturday, July 31 to Friday, December 31, 2021</a:t>
            </a:r>
            <a:endParaRPr lang="en-US" sz="1800" kern="1400" dirty="0">
              <a:ln>
                <a:noFill/>
              </a:ln>
              <a:solidFill>
                <a:srgbClr val="000000"/>
              </a:solidFill>
              <a:effectLst/>
              <a:latin typeface="Calibri" panose="020F0502020204030204" pitchFamily="34" charset="0"/>
            </a:endParaRPr>
          </a:p>
          <a:p>
            <a:pPr marL="0" marR="0" indent="0" algn="l">
              <a:spcBef>
                <a:spcPts val="0"/>
              </a:spcBef>
            </a:pPr>
            <a:r>
              <a:rPr lang="en-US" sz="1800" b="1" kern="1400" dirty="0">
                <a:ln>
                  <a:noFill/>
                </a:ln>
                <a:solidFill>
                  <a:srgbClr val="000000"/>
                </a:solidFill>
                <a:effectLst>
                  <a:outerShdw blurRad="38100" dist="19050" dir="2700000" algn="tl">
                    <a:srgbClr val="000000">
                      <a:alpha val="39000"/>
                    </a:srgbClr>
                  </a:outerShdw>
                </a:effectLst>
                <a:latin typeface="Arial" panose="020B0604020202020204" pitchFamily="34" charset="0"/>
              </a:rPr>
              <a:t>Show and Sell Orders:</a:t>
            </a:r>
            <a:endParaRPr lang="en-US" sz="1800" kern="1400" dirty="0">
              <a:ln>
                <a:noFill/>
              </a:ln>
              <a:solidFill>
                <a:srgbClr val="000000"/>
              </a:solidFill>
              <a:effectLst/>
              <a:latin typeface="Calibri" panose="020F0502020204030204" pitchFamily="34" charset="0"/>
            </a:endParaRPr>
          </a:p>
          <a:p>
            <a:pPr marL="0" marR="0" indent="0" algn="l">
              <a:spcBef>
                <a:spcPts val="0"/>
              </a:spcBef>
            </a:pPr>
            <a:r>
              <a:rPr lang="en-US" sz="1800" kern="1400" dirty="0">
                <a:ln>
                  <a:noFill/>
                </a:ln>
                <a:solidFill>
                  <a:srgbClr val="000000"/>
                </a:solidFill>
                <a:effectLst/>
                <a:latin typeface="Arial" panose="020B0604020202020204" pitchFamily="34" charset="0"/>
              </a:rPr>
              <a:t>Wednesday, September 1, 2021—place order online</a:t>
            </a:r>
            <a:endParaRPr lang="en-US" sz="1800" kern="1400" dirty="0">
              <a:ln>
                <a:noFill/>
              </a:ln>
              <a:solidFill>
                <a:srgbClr val="000000"/>
              </a:solidFill>
              <a:effectLst/>
              <a:latin typeface="Calibri" panose="020F0502020204030204" pitchFamily="34" charset="0"/>
            </a:endParaRPr>
          </a:p>
          <a:p>
            <a:pPr marL="0" marR="0" indent="0" algn="l">
              <a:spcBef>
                <a:spcPts val="0"/>
              </a:spcBef>
            </a:pPr>
            <a:r>
              <a:rPr lang="en-US" sz="1800" kern="1400" dirty="0">
                <a:ln>
                  <a:noFill/>
                </a:ln>
                <a:solidFill>
                  <a:srgbClr val="000000"/>
                </a:solidFill>
                <a:effectLst/>
                <a:latin typeface="Arial" panose="020B0604020202020204" pitchFamily="34" charset="0"/>
              </a:rPr>
              <a:t>Wednesday, September 22, 2021—Show and Sell Pick Up at Carenbaurer's Warehouse</a:t>
            </a:r>
            <a:endParaRPr lang="en-US" sz="1800" kern="1400" dirty="0">
              <a:ln>
                <a:noFill/>
              </a:ln>
              <a:solidFill>
                <a:srgbClr val="000000"/>
              </a:solidFill>
              <a:effectLst/>
              <a:latin typeface="Calibri" panose="020F0502020204030204" pitchFamily="34" charset="0"/>
            </a:endParaRPr>
          </a:p>
          <a:p>
            <a:pPr marL="0" marR="0" indent="0" algn="l">
              <a:spcBef>
                <a:spcPts val="0"/>
              </a:spcBef>
            </a:pPr>
            <a:r>
              <a:rPr lang="en-US" sz="1800" kern="1400" dirty="0">
                <a:ln>
                  <a:noFill/>
                </a:ln>
                <a:solidFill>
                  <a:srgbClr val="000000"/>
                </a:solidFill>
                <a:effectLst/>
                <a:latin typeface="Arial" panose="020B0604020202020204" pitchFamily="34" charset="0"/>
              </a:rPr>
              <a:t>Show and Sell and Take Orders Begin Saturday, September 25, 2021 </a:t>
            </a:r>
            <a:endParaRPr lang="en-US" sz="1800" kern="1400" dirty="0">
              <a:ln>
                <a:noFill/>
              </a:ln>
              <a:solidFill>
                <a:srgbClr val="000000"/>
              </a:solidFill>
              <a:effectLst/>
              <a:latin typeface="Calibri" panose="020F0502020204030204" pitchFamily="34" charset="0"/>
            </a:endParaRPr>
          </a:p>
          <a:p>
            <a:pPr marL="0" marR="0" indent="0" algn="l">
              <a:spcBef>
                <a:spcPts val="0"/>
              </a:spcBef>
            </a:pPr>
            <a:r>
              <a:rPr lang="en-US" sz="1800" kern="1400" dirty="0">
                <a:ln>
                  <a:noFill/>
                </a:ln>
                <a:solidFill>
                  <a:srgbClr val="000000"/>
                </a:solidFill>
                <a:effectLst/>
                <a:latin typeface="Arial" panose="020B0604020202020204" pitchFamily="34" charset="0"/>
              </a:rPr>
              <a:t>Show and Sell and Take Orders Ends Sunday, October 31, 2021</a:t>
            </a:r>
            <a:endParaRPr lang="en-US" sz="1800" kern="1400" dirty="0">
              <a:ln>
                <a:noFill/>
              </a:ln>
              <a:solidFill>
                <a:srgbClr val="000000"/>
              </a:solidFill>
              <a:effectLst/>
              <a:latin typeface="Calibri" panose="020F0502020204030204" pitchFamily="34" charset="0"/>
            </a:endParaRPr>
          </a:p>
          <a:p>
            <a:pPr marL="0" marR="0" indent="0" algn="l">
              <a:spcBef>
                <a:spcPts val="0"/>
              </a:spcBef>
            </a:pPr>
            <a:r>
              <a:rPr lang="en-US" sz="1800" b="1" kern="1400" dirty="0">
                <a:ln>
                  <a:noFill/>
                </a:ln>
                <a:solidFill>
                  <a:srgbClr val="000000"/>
                </a:solidFill>
                <a:effectLst>
                  <a:outerShdw blurRad="38100" dist="19050" dir="2700000" algn="tl">
                    <a:srgbClr val="000000">
                      <a:alpha val="39000"/>
                    </a:srgbClr>
                  </a:outerShdw>
                </a:effectLst>
                <a:latin typeface="Arial" panose="020B0604020202020204" pitchFamily="34" charset="0"/>
              </a:rPr>
              <a:t>Take Orders:</a:t>
            </a:r>
            <a:endParaRPr lang="en-US" sz="1800" kern="1400" dirty="0">
              <a:ln>
                <a:noFill/>
              </a:ln>
              <a:solidFill>
                <a:srgbClr val="000000"/>
              </a:solidFill>
              <a:effectLst/>
              <a:latin typeface="Calibri" panose="020F0502020204030204" pitchFamily="34" charset="0"/>
            </a:endParaRPr>
          </a:p>
          <a:p>
            <a:pPr marL="0" marR="0" indent="0" algn="l">
              <a:spcBef>
                <a:spcPts val="0"/>
              </a:spcBef>
            </a:pPr>
            <a:r>
              <a:rPr lang="en-US" sz="1800" kern="1400" dirty="0">
                <a:ln>
                  <a:noFill/>
                </a:ln>
                <a:solidFill>
                  <a:srgbClr val="000000"/>
                </a:solidFill>
                <a:effectLst/>
                <a:latin typeface="Arial" panose="020B0604020202020204" pitchFamily="34" charset="0"/>
              </a:rPr>
              <a:t>Monday, November 1, 2021—place order online</a:t>
            </a:r>
            <a:endParaRPr lang="en-US" sz="1800" kern="1400" dirty="0">
              <a:ln>
                <a:noFill/>
              </a:ln>
              <a:solidFill>
                <a:srgbClr val="000000"/>
              </a:solidFill>
              <a:effectLst/>
              <a:latin typeface="Calibri" panose="020F0502020204030204" pitchFamily="34" charset="0"/>
            </a:endParaRPr>
          </a:p>
          <a:p>
            <a:pPr marL="0" marR="0" indent="0" algn="l">
              <a:spcBef>
                <a:spcPts val="0"/>
              </a:spcBef>
            </a:pPr>
            <a:r>
              <a:rPr lang="en-US" sz="1800" kern="1400" dirty="0">
                <a:ln>
                  <a:noFill/>
                </a:ln>
                <a:solidFill>
                  <a:srgbClr val="000000"/>
                </a:solidFill>
                <a:effectLst/>
                <a:latin typeface="Arial" panose="020B0604020202020204" pitchFamily="34" charset="0"/>
              </a:rPr>
              <a:t>Monday, November 1, 2021—All Show and Sell is returned-except popping corn</a:t>
            </a:r>
            <a:endParaRPr lang="en-US" sz="1800" kern="1400" dirty="0">
              <a:ln>
                <a:noFill/>
              </a:ln>
              <a:solidFill>
                <a:srgbClr val="000000"/>
              </a:solidFill>
              <a:effectLst/>
              <a:latin typeface="Calibri" panose="020F0502020204030204" pitchFamily="34" charset="0"/>
            </a:endParaRPr>
          </a:p>
          <a:p>
            <a:pPr marL="0" marR="0" indent="0" algn="l">
              <a:spcBef>
                <a:spcPts val="0"/>
              </a:spcBef>
            </a:pPr>
            <a:r>
              <a:rPr lang="en-US" sz="1800" b="1" kern="1400" dirty="0">
                <a:ln>
                  <a:noFill/>
                </a:ln>
                <a:solidFill>
                  <a:srgbClr val="000000"/>
                </a:solidFill>
                <a:effectLst>
                  <a:outerShdw blurRad="38100" dist="19050" dir="2700000" algn="tl">
                    <a:srgbClr val="000000">
                      <a:alpha val="39000"/>
                    </a:srgbClr>
                  </a:outerShdw>
                </a:effectLst>
                <a:latin typeface="Arial" panose="020B0604020202020204" pitchFamily="34" charset="0"/>
              </a:rPr>
              <a:t>Prize Orders:</a:t>
            </a:r>
            <a:endParaRPr lang="en-US" sz="1800" kern="1400" dirty="0">
              <a:ln>
                <a:noFill/>
              </a:ln>
              <a:solidFill>
                <a:srgbClr val="000000"/>
              </a:solidFill>
              <a:effectLst/>
              <a:latin typeface="Calibri" panose="020F0502020204030204" pitchFamily="34" charset="0"/>
            </a:endParaRPr>
          </a:p>
          <a:p>
            <a:pPr marL="0" marR="0" indent="0" algn="l">
              <a:spcBef>
                <a:spcPts val="0"/>
              </a:spcBef>
            </a:pPr>
            <a:r>
              <a:rPr lang="en-US" sz="1800" kern="1400" dirty="0">
                <a:ln>
                  <a:noFill/>
                </a:ln>
                <a:solidFill>
                  <a:srgbClr val="000000"/>
                </a:solidFill>
                <a:effectLst/>
                <a:latin typeface="Arial" panose="020B0604020202020204" pitchFamily="34" charset="0"/>
              </a:rPr>
              <a:t>Monday, November 1, 2021—All Prize Orders are due</a:t>
            </a:r>
            <a:endParaRPr lang="en-US" sz="1800" kern="1400" dirty="0">
              <a:ln>
                <a:noFill/>
              </a:ln>
              <a:solidFill>
                <a:srgbClr val="000000"/>
              </a:solidFill>
              <a:effectLst/>
              <a:latin typeface="Calibri" panose="020F0502020204030204" pitchFamily="34" charset="0"/>
            </a:endParaRPr>
          </a:p>
          <a:p>
            <a:pPr marL="4739640" marR="0" indent="-4739640" algn="l">
              <a:spcBef>
                <a:spcPts val="0"/>
              </a:spcBef>
            </a:pPr>
            <a:r>
              <a:rPr lang="en-US" sz="1800" b="1" kern="1400" dirty="0">
                <a:ln>
                  <a:noFill/>
                </a:ln>
                <a:solidFill>
                  <a:srgbClr val="000000"/>
                </a:solidFill>
                <a:effectLst/>
                <a:latin typeface="Arial" panose="020B0604020202020204" pitchFamily="34" charset="0"/>
              </a:rPr>
              <a:t>Wednesday, November 17, 2021</a:t>
            </a:r>
            <a:r>
              <a:rPr lang="en-US" sz="1800" kern="1400" dirty="0">
                <a:ln>
                  <a:noFill/>
                </a:ln>
                <a:solidFill>
                  <a:srgbClr val="000000"/>
                </a:solidFill>
                <a:effectLst/>
                <a:latin typeface="Arial" panose="020B0604020202020204" pitchFamily="34" charset="0"/>
              </a:rPr>
              <a:t>—</a:t>
            </a:r>
            <a:r>
              <a:rPr lang="en-US" sz="1800" b="1" kern="1400" dirty="0">
                <a:ln>
                  <a:noFill/>
                </a:ln>
                <a:solidFill>
                  <a:srgbClr val="000000"/>
                </a:solidFill>
                <a:effectLst/>
                <a:latin typeface="Arial" panose="020B0604020202020204" pitchFamily="34" charset="0"/>
              </a:rPr>
              <a:t>All Popcorn Money is DUE </a:t>
            </a:r>
            <a:endParaRPr lang="en-US" sz="1800" kern="1400" dirty="0">
              <a:ln>
                <a:noFill/>
              </a:ln>
              <a:solidFill>
                <a:srgbClr val="000000"/>
              </a:solidFill>
              <a:effectLst/>
              <a:latin typeface="Calibri" panose="020F0502020204030204" pitchFamily="34" charset="0"/>
            </a:endParaRPr>
          </a:p>
          <a:p>
            <a:pPr marL="0" marR="0" indent="0" algn="l">
              <a:spcBef>
                <a:spcPts val="0"/>
              </a:spcBef>
            </a:pPr>
            <a:r>
              <a:rPr lang="en-US" sz="1800" kern="1400" dirty="0">
                <a:ln>
                  <a:noFill/>
                </a:ln>
                <a:solidFill>
                  <a:srgbClr val="000000"/>
                </a:solidFill>
                <a:effectLst/>
                <a:latin typeface="Arial" panose="020B0604020202020204" pitchFamily="34" charset="0"/>
              </a:rPr>
              <a:t>Wednesday, November 17, 2021 —-Popcorn is Picked Up at Carenbaurer’s Warehouse</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Arial" panose="020B0604020202020204" pitchFamily="34" charset="0"/>
              </a:rPr>
              <a:t> </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b="1" kern="1400" dirty="0">
                <a:ln>
                  <a:noFill/>
                </a:ln>
                <a:solidFill>
                  <a:srgbClr val="000000"/>
                </a:solidFill>
                <a:effectLst/>
                <a:latin typeface="Arial" panose="020B0604020202020204" pitchFamily="34" charset="0"/>
              </a:rPr>
              <a:t>Sale Reminders: </a:t>
            </a:r>
            <a:endParaRPr lang="en-US" sz="1800" kern="1400" dirty="0">
              <a:ln>
                <a:noFill/>
              </a:ln>
              <a:solidFill>
                <a:srgbClr val="000000"/>
              </a:solidFill>
              <a:effectLst/>
              <a:latin typeface="Calibri" panose="020F0502020204030204" pitchFamily="34" charset="0"/>
            </a:endParaRPr>
          </a:p>
          <a:p>
            <a:pPr marL="228600" marR="0" indent="-228600" algn="l">
              <a:lnSpc>
                <a:spcPct val="119000"/>
              </a:lnSpc>
              <a:spcBef>
                <a:spcPts val="0"/>
              </a:spcBef>
              <a:spcAft>
                <a:spcPts val="600"/>
              </a:spcAft>
            </a:pPr>
            <a:r>
              <a:rPr lang="en-US" sz="1800" kern="1400" dirty="0">
                <a:ln>
                  <a:noFill/>
                </a:ln>
                <a:solidFill>
                  <a:srgbClr val="000000"/>
                </a:solidFill>
                <a:effectLst/>
                <a:latin typeface="Symbol" panose="05050102010706020507" pitchFamily="18" charset="2"/>
              </a:rPr>
              <a:t>·</a:t>
            </a:r>
            <a:r>
              <a:rPr lang="en-US" sz="1800" kern="1400" dirty="0">
                <a:ln>
                  <a:noFill/>
                </a:ln>
                <a:solidFill>
                  <a:srgbClr val="000000"/>
                </a:solidFill>
                <a:effectLst/>
                <a:latin typeface="Calibri" panose="020F0502020204030204" pitchFamily="34" charset="0"/>
              </a:rPr>
              <a:t> </a:t>
            </a:r>
            <a:r>
              <a:rPr lang="en-US" sz="1800" kern="1400" dirty="0">
                <a:ln>
                  <a:noFill/>
                </a:ln>
                <a:solidFill>
                  <a:srgbClr val="000000"/>
                </a:solidFill>
                <a:effectLst/>
                <a:latin typeface="Arial" panose="020B0604020202020204" pitchFamily="34" charset="0"/>
              </a:rPr>
              <a:t>Only one popping corn can be ordered for show and sell and can not be returned.</a:t>
            </a:r>
            <a:endParaRPr lang="en-US" sz="1800" kern="1400" dirty="0">
              <a:ln>
                <a:noFill/>
              </a:ln>
              <a:solidFill>
                <a:srgbClr val="000000"/>
              </a:solidFill>
              <a:effectLst/>
              <a:latin typeface="Calibri" panose="020F0502020204030204" pitchFamily="34" charset="0"/>
            </a:endParaRPr>
          </a:p>
          <a:p>
            <a:pPr marL="228600" marR="0" indent="-228600" algn="l">
              <a:lnSpc>
                <a:spcPct val="119000"/>
              </a:lnSpc>
              <a:spcBef>
                <a:spcPts val="0"/>
              </a:spcBef>
              <a:spcAft>
                <a:spcPts val="600"/>
              </a:spcAft>
            </a:pPr>
            <a:r>
              <a:rPr lang="en-US" sz="1800" kern="1400" dirty="0">
                <a:ln>
                  <a:noFill/>
                </a:ln>
                <a:solidFill>
                  <a:srgbClr val="000000"/>
                </a:solidFill>
                <a:effectLst/>
                <a:latin typeface="Symbol" panose="05050102010706020507" pitchFamily="18" charset="2"/>
              </a:rPr>
              <a:t>·</a:t>
            </a:r>
            <a:r>
              <a:rPr lang="en-US" sz="1800" kern="1400" dirty="0">
                <a:ln>
                  <a:noFill/>
                </a:ln>
                <a:solidFill>
                  <a:srgbClr val="000000"/>
                </a:solidFill>
                <a:effectLst/>
                <a:latin typeface="Calibri" panose="020F0502020204030204" pitchFamily="34" charset="0"/>
              </a:rPr>
              <a:t> </a:t>
            </a:r>
            <a:r>
              <a:rPr lang="en-US" sz="1800" kern="1400" dirty="0">
                <a:ln>
                  <a:noFill/>
                </a:ln>
                <a:solidFill>
                  <a:srgbClr val="000000"/>
                </a:solidFill>
                <a:effectLst/>
                <a:latin typeface="Arial" panose="020B0604020202020204" pitchFamily="34" charset="0"/>
              </a:rPr>
              <a:t>Damaged Popcorn Product: -Notify us immediately, not much we can do, and we can’t take it back—and we can’t give a credit if you wait to the end of the sale to tell us there was damaged product. </a:t>
            </a:r>
            <a:endParaRPr lang="en-US" sz="1800" kern="1400" dirty="0">
              <a:ln>
                <a:noFill/>
              </a:ln>
              <a:solidFill>
                <a:srgbClr val="000000"/>
              </a:solidFill>
              <a:effectLst/>
              <a:latin typeface="Calibri" panose="020F0502020204030204" pitchFamily="34" charset="0"/>
            </a:endParaRPr>
          </a:p>
          <a:p>
            <a:pPr marL="228600" marR="0" indent="-228600" algn="l">
              <a:lnSpc>
                <a:spcPct val="119000"/>
              </a:lnSpc>
              <a:spcBef>
                <a:spcPts val="0"/>
              </a:spcBef>
              <a:spcAft>
                <a:spcPts val="600"/>
              </a:spcAft>
            </a:pPr>
            <a:r>
              <a:rPr lang="en-US" sz="1800" kern="1400" dirty="0">
                <a:ln>
                  <a:noFill/>
                </a:ln>
                <a:solidFill>
                  <a:srgbClr val="000000"/>
                </a:solidFill>
                <a:effectLst/>
                <a:latin typeface="Symbol" panose="05050102010706020507" pitchFamily="18" charset="2"/>
              </a:rPr>
              <a:t>·</a:t>
            </a:r>
            <a:r>
              <a:rPr lang="en-US" sz="1800" kern="1400" dirty="0">
                <a:ln>
                  <a:noFill/>
                </a:ln>
                <a:solidFill>
                  <a:srgbClr val="000000"/>
                </a:solidFill>
                <a:effectLst/>
                <a:latin typeface="Calibri" panose="020F0502020204030204" pitchFamily="34" charset="0"/>
              </a:rPr>
              <a:t> </a:t>
            </a:r>
            <a:r>
              <a:rPr lang="en-US" sz="1800" kern="1400" dirty="0">
                <a:ln>
                  <a:noFill/>
                </a:ln>
                <a:solidFill>
                  <a:srgbClr val="000000"/>
                </a:solidFill>
                <a:effectLst/>
                <a:latin typeface="Arial" panose="020B0604020202020204" pitchFamily="34" charset="0"/>
              </a:rPr>
              <a:t>BE SURE your scouts and Especially their parents know what unit they are in...Pack 87 or Troop 87 or Crew 87</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4"/>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4"/>
          <p:cNvSpPr txBox="1"/>
          <p:nvPr/>
        </p:nvSpPr>
        <p:spPr>
          <a:xfrm>
            <a:off x="1223682" y="1320417"/>
            <a:ext cx="6211157" cy="7485000"/>
          </a:xfrm>
          <a:prstGeom prst="rect">
            <a:avLst/>
          </a:prstGeom>
          <a:noFill/>
          <a:ln>
            <a:noFill/>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Font typeface="Arial" panose="020B0604020202020204" pitchFamily="34" charset="0"/>
              <a:buChar char="•"/>
            </a:pPr>
            <a:r>
              <a:rPr lang="en-US" sz="1800" dirty="0">
                <a:solidFill>
                  <a:schemeClr val="dk1"/>
                </a:solidFill>
                <a:latin typeface="Lato"/>
                <a:ea typeface="Lato"/>
                <a:cs typeface="Lato"/>
                <a:sym typeface="Lato"/>
              </a:rPr>
              <a:t>Unsold undamaged product is due in the scout office by </a:t>
            </a:r>
            <a:r>
              <a:rPr lang="en-US" sz="1800" b="1" dirty="0">
                <a:solidFill>
                  <a:schemeClr val="dk1"/>
                </a:solidFill>
                <a:latin typeface="Lato"/>
                <a:ea typeface="Lato"/>
                <a:cs typeface="Lato"/>
                <a:sym typeface="Lato"/>
              </a:rPr>
              <a:t>Monday, November 1, 2021, before Noon</a:t>
            </a:r>
            <a:r>
              <a:rPr lang="en-US" sz="1800" dirty="0">
                <a:solidFill>
                  <a:schemeClr val="dk1"/>
                </a:solidFill>
                <a:latin typeface="Lato"/>
                <a:ea typeface="Lato"/>
                <a:cs typeface="Lato"/>
                <a:sym typeface="Lato"/>
              </a:rPr>
              <a:t>. </a:t>
            </a:r>
          </a:p>
          <a:p>
            <a:pPr marL="171450" lvl="0" indent="-171450" algn="l" rtl="0">
              <a:lnSpc>
                <a:spcPct val="115000"/>
              </a:lnSpc>
              <a:spcBef>
                <a:spcPts val="0"/>
              </a:spcBef>
              <a:spcAft>
                <a:spcPts val="0"/>
              </a:spcAft>
              <a:buFont typeface="Arial" panose="020B0604020202020204" pitchFamily="34" charset="0"/>
              <a:buChar char="•"/>
            </a:pPr>
            <a:endParaRPr lang="en-US" sz="1800" dirty="0">
              <a:solidFill>
                <a:schemeClr val="dk1"/>
              </a:solidFill>
              <a:latin typeface="Lato"/>
              <a:ea typeface="Lato"/>
              <a:cs typeface="Lato"/>
              <a:sym typeface="Lato"/>
            </a:endParaRPr>
          </a:p>
          <a:p>
            <a:pPr marL="171450" lvl="0" indent="-171450" algn="l" rtl="0">
              <a:lnSpc>
                <a:spcPct val="115000"/>
              </a:lnSpc>
              <a:spcBef>
                <a:spcPts val="0"/>
              </a:spcBef>
              <a:spcAft>
                <a:spcPts val="0"/>
              </a:spcAft>
              <a:buFont typeface="Arial" panose="020B0604020202020204" pitchFamily="34" charset="0"/>
              <a:buChar char="•"/>
            </a:pPr>
            <a:r>
              <a:rPr lang="en-US" sz="1800" dirty="0">
                <a:solidFill>
                  <a:schemeClr val="dk1"/>
                </a:solidFill>
                <a:latin typeface="Lato"/>
                <a:ea typeface="Lato"/>
                <a:cs typeface="Lato"/>
                <a:sym typeface="Lato"/>
              </a:rPr>
              <a:t>Take Orders are due by 4:00pm </a:t>
            </a:r>
            <a:r>
              <a:rPr lang="en-US" sz="1800" b="1" dirty="0">
                <a:solidFill>
                  <a:schemeClr val="dk1"/>
                </a:solidFill>
                <a:latin typeface="Lato"/>
                <a:ea typeface="Lato"/>
                <a:cs typeface="Lato"/>
                <a:sym typeface="Lato"/>
              </a:rPr>
              <a:t>Monday, November 1, 2021</a:t>
            </a:r>
          </a:p>
          <a:p>
            <a:pPr marL="171450" lvl="0" indent="-171450" algn="l" rtl="0">
              <a:lnSpc>
                <a:spcPct val="115000"/>
              </a:lnSpc>
              <a:spcBef>
                <a:spcPts val="0"/>
              </a:spcBef>
              <a:spcAft>
                <a:spcPts val="0"/>
              </a:spcAft>
              <a:buFont typeface="Arial" panose="020B0604020202020204" pitchFamily="34" charset="0"/>
              <a:buChar char="•"/>
            </a:pPr>
            <a:endParaRPr lang="en-US" sz="1800" dirty="0">
              <a:solidFill>
                <a:schemeClr val="dk1"/>
              </a:solidFill>
              <a:latin typeface="Lato"/>
              <a:ea typeface="Lato"/>
              <a:cs typeface="Lato"/>
              <a:sym typeface="Lato"/>
            </a:endParaRPr>
          </a:p>
          <a:p>
            <a:pPr marL="171450" lvl="0" indent="-171450" algn="l" rtl="0">
              <a:lnSpc>
                <a:spcPct val="115000"/>
              </a:lnSpc>
              <a:spcBef>
                <a:spcPts val="0"/>
              </a:spcBef>
              <a:spcAft>
                <a:spcPts val="0"/>
              </a:spcAft>
              <a:buFont typeface="Arial" panose="020B0604020202020204" pitchFamily="34" charset="0"/>
              <a:buChar char="•"/>
            </a:pPr>
            <a:r>
              <a:rPr lang="en-US" sz="1800" b="1" dirty="0">
                <a:solidFill>
                  <a:schemeClr val="dk1"/>
                </a:solidFill>
                <a:latin typeface="Lato"/>
                <a:ea typeface="Lato"/>
                <a:cs typeface="Lato"/>
                <a:sym typeface="Lato"/>
              </a:rPr>
              <a:t>NO UNSOLD PRODUCT WILL BE ACCEPTED AFTER NOVEMER 1,  2021!</a:t>
            </a:r>
          </a:p>
          <a:p>
            <a:pPr marL="171450" lvl="0" indent="-171450" algn="l" rtl="0">
              <a:lnSpc>
                <a:spcPct val="115000"/>
              </a:lnSpc>
              <a:spcBef>
                <a:spcPts val="0"/>
              </a:spcBef>
              <a:spcAft>
                <a:spcPts val="0"/>
              </a:spcAft>
              <a:buFont typeface="Arial" panose="020B0604020202020204" pitchFamily="34" charset="0"/>
              <a:buChar char="•"/>
            </a:pPr>
            <a:endParaRPr lang="en-US" sz="1800" dirty="0">
              <a:solidFill>
                <a:schemeClr val="dk1"/>
              </a:solidFill>
              <a:latin typeface="Lato"/>
              <a:ea typeface="Lato"/>
              <a:cs typeface="Lato"/>
              <a:sym typeface="Lato"/>
            </a:endParaRPr>
          </a:p>
          <a:p>
            <a:pPr marL="171450" lvl="0" indent="-171450" algn="l" rtl="0">
              <a:lnSpc>
                <a:spcPct val="115000"/>
              </a:lnSpc>
              <a:spcBef>
                <a:spcPts val="0"/>
              </a:spcBef>
              <a:spcAft>
                <a:spcPts val="0"/>
              </a:spcAft>
              <a:buFont typeface="Arial" panose="020B0604020202020204" pitchFamily="34" charset="0"/>
              <a:buChar char="•"/>
            </a:pPr>
            <a:r>
              <a:rPr lang="en-US" sz="1800" dirty="0">
                <a:solidFill>
                  <a:schemeClr val="dk1"/>
                </a:solidFill>
                <a:latin typeface="Lato"/>
                <a:ea typeface="Lato"/>
                <a:cs typeface="Lato"/>
                <a:sym typeface="Lato"/>
              </a:rPr>
              <a:t>Show N Sell Order Payments and Take Order Payment should be in before product pick up on </a:t>
            </a:r>
            <a:r>
              <a:rPr lang="en-US" sz="1800" b="1" dirty="0">
                <a:solidFill>
                  <a:schemeClr val="dk1"/>
                </a:solidFill>
                <a:latin typeface="Lato"/>
                <a:ea typeface="Lato"/>
                <a:cs typeface="Lato"/>
                <a:sym typeface="Lato"/>
              </a:rPr>
              <a:t>Wednesday, November 17, 2021.</a:t>
            </a:r>
          </a:p>
        </p:txBody>
      </p:sp>
      <p:sp>
        <p:nvSpPr>
          <p:cNvPr id="323" name="Google Shape;323;p34"/>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445743"/>
                </a:solidFill>
                <a:latin typeface="Lato"/>
                <a:ea typeface="Lato"/>
                <a:cs typeface="Lato"/>
                <a:sym typeface="Lato"/>
              </a:rPr>
              <a:t>POPCORN POLICIES</a:t>
            </a:r>
            <a:endParaRPr sz="3000" b="1" dirty="0">
              <a:solidFill>
                <a:srgbClr val="445743"/>
              </a:solidFill>
              <a:latin typeface="Lato"/>
              <a:ea typeface="Lato"/>
              <a:cs typeface="Lato"/>
              <a:sym typeface="Lato"/>
            </a:endParaRPr>
          </a:p>
        </p:txBody>
      </p:sp>
      <p:pic>
        <p:nvPicPr>
          <p:cNvPr id="324" name="Google Shape;324;p34"/>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325" name="Google Shape;325;p34"/>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326" name="Google Shape;326;p34"/>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pic>
        <p:nvPicPr>
          <p:cNvPr id="327" name="Google Shape;327;p34"/>
          <p:cNvPicPr preferRelativeResize="0"/>
          <p:nvPr/>
        </p:nvPicPr>
        <p:blipFill rotWithShape="1">
          <a:blip r:embed="rId5">
            <a:alphaModFix/>
          </a:blip>
          <a:srcRect r="34584"/>
          <a:stretch/>
        </p:blipFill>
        <p:spPr>
          <a:xfrm>
            <a:off x="379399" y="0"/>
            <a:ext cx="742101" cy="20819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4"/>
          <p:cNvPicPr preferRelativeResize="0"/>
          <p:nvPr/>
        </p:nvPicPr>
        <p:blipFill rotWithShape="1">
          <a:blip r:embed="rId3">
            <a:alphaModFix amt="17000"/>
          </a:blip>
          <a:srcRect r="24795" b="15268"/>
          <a:stretch/>
        </p:blipFill>
        <p:spPr>
          <a:xfrm>
            <a:off x="2032675" y="3736250"/>
            <a:ext cx="5739728" cy="6322152"/>
          </a:xfrm>
          <a:prstGeom prst="rect">
            <a:avLst/>
          </a:prstGeom>
          <a:noFill/>
          <a:ln>
            <a:noFill/>
          </a:ln>
        </p:spPr>
      </p:pic>
      <p:sp>
        <p:nvSpPr>
          <p:cNvPr id="68" name="Google Shape;68;p14"/>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txBox="1"/>
          <p:nvPr/>
        </p:nvSpPr>
        <p:spPr>
          <a:xfrm>
            <a:off x="1662225" y="1503875"/>
            <a:ext cx="5802600" cy="748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b="1" dirty="0">
                <a:latin typeface="Lato"/>
                <a:ea typeface="Lato"/>
                <a:cs typeface="Lato"/>
                <a:sym typeface="Lato"/>
              </a:rPr>
              <a:t>2021 is an unprecedented year in the lives of our Scouting families as we continue to recover from COVID-19. As we look ahead, the most important goal is keeping everyone safe and healthy at all times.</a:t>
            </a:r>
          </a:p>
          <a:p>
            <a:pPr marL="0" lvl="0" indent="0" algn="l" rtl="0">
              <a:lnSpc>
                <a:spcPct val="115000"/>
              </a:lnSpc>
              <a:spcBef>
                <a:spcPts val="0"/>
              </a:spcBef>
              <a:spcAft>
                <a:spcPts val="0"/>
              </a:spcAft>
              <a:buNone/>
            </a:pPr>
            <a:endParaRPr lang="en-US" sz="1100" b="1" dirty="0">
              <a:latin typeface="Lato"/>
              <a:ea typeface="Lato"/>
              <a:cs typeface="Lato"/>
              <a:sym typeface="Lato"/>
            </a:endParaRPr>
          </a:p>
          <a:p>
            <a:pPr marL="0" lvl="0" indent="0" algn="l" rtl="0">
              <a:lnSpc>
                <a:spcPct val="115000"/>
              </a:lnSpc>
              <a:spcBef>
                <a:spcPts val="0"/>
              </a:spcBef>
              <a:spcAft>
                <a:spcPts val="0"/>
              </a:spcAft>
              <a:buNone/>
            </a:pPr>
            <a:r>
              <a:rPr lang="en-US" sz="1100" b="1" dirty="0">
                <a:latin typeface="Lato"/>
                <a:ea typeface="Lato"/>
                <a:cs typeface="Lato"/>
                <a:sym typeface="Lato"/>
              </a:rPr>
              <a:t>This year’s popcorn sale will look and feel different for many of us. But your Council and CAMP MASTERS are dedicated to supporting you every step of the way. We are continually evaluating the current environment and recommendations with the best interests of everyone in mind. As the popcorn sale nears, we ask that you reach out to your Council regarding best practices and local safety guidelines.</a:t>
            </a:r>
          </a:p>
          <a:p>
            <a:pPr marL="0" lvl="0" indent="0" algn="l" rtl="0">
              <a:lnSpc>
                <a:spcPct val="115000"/>
              </a:lnSpc>
              <a:spcBef>
                <a:spcPts val="0"/>
              </a:spcBef>
              <a:spcAft>
                <a:spcPts val="0"/>
              </a:spcAft>
              <a:buNone/>
            </a:pPr>
            <a:endParaRPr lang="en-US" sz="1100" b="1" dirty="0">
              <a:latin typeface="Lato"/>
              <a:ea typeface="Lato"/>
              <a:cs typeface="Lato"/>
              <a:sym typeface="Lato"/>
            </a:endParaRPr>
          </a:p>
          <a:p>
            <a:pPr marL="0" lvl="0" indent="0" algn="l" rtl="0">
              <a:lnSpc>
                <a:spcPct val="115000"/>
              </a:lnSpc>
              <a:spcBef>
                <a:spcPts val="0"/>
              </a:spcBef>
              <a:spcAft>
                <a:spcPts val="0"/>
              </a:spcAft>
              <a:buNone/>
            </a:pPr>
            <a:r>
              <a:rPr lang="en-US" sz="1100" b="1" dirty="0">
                <a:latin typeface="Lato"/>
                <a:ea typeface="Lato"/>
                <a:cs typeface="Lato"/>
                <a:sym typeface="Lato"/>
              </a:rPr>
              <a:t>As our Country takes the beginning steps towards recovery, we must continue moving forward as well. We need a united mindset focused on adaptability and resilience to keep the popcorn sale a vital part of funding your Scouting program in the coming year. </a:t>
            </a:r>
          </a:p>
          <a:p>
            <a:pPr marL="0" lvl="0" indent="0" algn="l" rtl="0">
              <a:lnSpc>
                <a:spcPct val="115000"/>
              </a:lnSpc>
              <a:spcBef>
                <a:spcPts val="0"/>
              </a:spcBef>
              <a:spcAft>
                <a:spcPts val="0"/>
              </a:spcAft>
              <a:buNone/>
            </a:pPr>
            <a:endParaRPr lang="en-US" sz="1100" b="1" dirty="0">
              <a:latin typeface="Lato"/>
              <a:ea typeface="Lato"/>
              <a:cs typeface="Lato"/>
              <a:sym typeface="Lato"/>
            </a:endParaRPr>
          </a:p>
          <a:p>
            <a:pPr marL="0" lvl="0" indent="0" algn="l" rtl="0">
              <a:lnSpc>
                <a:spcPct val="115000"/>
              </a:lnSpc>
              <a:spcBef>
                <a:spcPts val="0"/>
              </a:spcBef>
              <a:spcAft>
                <a:spcPts val="0"/>
              </a:spcAft>
              <a:buNone/>
            </a:pPr>
            <a:r>
              <a:rPr lang="en-US" sz="1100" b="1" dirty="0">
                <a:latin typeface="Lato"/>
                <a:ea typeface="Lato"/>
                <a:cs typeface="Lato"/>
                <a:sym typeface="Lato"/>
              </a:rPr>
              <a:t>We hope this guidebook provides a step-by-step approach to setting your Unit up for popcorn sale success. </a:t>
            </a:r>
          </a:p>
          <a:p>
            <a:pPr marL="0" lvl="0" indent="0" algn="l" rtl="0">
              <a:lnSpc>
                <a:spcPct val="115000"/>
              </a:lnSpc>
              <a:spcBef>
                <a:spcPts val="0"/>
              </a:spcBef>
              <a:spcAft>
                <a:spcPts val="0"/>
              </a:spcAft>
              <a:buNone/>
            </a:pPr>
            <a:endParaRPr lang="en-US" sz="1100" b="1" dirty="0">
              <a:latin typeface="Lato"/>
              <a:ea typeface="Lato"/>
              <a:cs typeface="Lato"/>
              <a:sym typeface="Lato"/>
            </a:endParaRPr>
          </a:p>
          <a:p>
            <a:pPr marL="0" lvl="0" indent="0" algn="l" rtl="0">
              <a:lnSpc>
                <a:spcPct val="115000"/>
              </a:lnSpc>
              <a:spcBef>
                <a:spcPts val="0"/>
              </a:spcBef>
              <a:spcAft>
                <a:spcPts val="0"/>
              </a:spcAft>
              <a:buNone/>
            </a:pPr>
            <a:r>
              <a:rPr lang="en-US" sz="1100" b="1" dirty="0">
                <a:latin typeface="Lato"/>
                <a:ea typeface="Lato"/>
                <a:cs typeface="Lato"/>
                <a:sym typeface="Lato"/>
              </a:rPr>
              <a:t>In 2021 CAMP MASTERS is providing all Councils and Units with training and marketing resources. Some information on these resources is included in this guide. And you’ll gain access to others over the coming months leading up to the sale. </a:t>
            </a:r>
          </a:p>
          <a:p>
            <a:pPr marL="0" lvl="0" indent="0" algn="l" rtl="0">
              <a:lnSpc>
                <a:spcPct val="115000"/>
              </a:lnSpc>
              <a:spcBef>
                <a:spcPts val="0"/>
              </a:spcBef>
              <a:spcAft>
                <a:spcPts val="0"/>
              </a:spcAft>
              <a:buNone/>
            </a:pPr>
            <a:endParaRPr lang="en-US" sz="1100" b="1" dirty="0">
              <a:latin typeface="Lato"/>
              <a:ea typeface="Lato"/>
              <a:cs typeface="Lato"/>
              <a:sym typeface="Lato"/>
            </a:endParaRPr>
          </a:p>
          <a:p>
            <a:pPr marL="0" lvl="0" indent="0" algn="l" rtl="0">
              <a:lnSpc>
                <a:spcPct val="115000"/>
              </a:lnSpc>
              <a:spcBef>
                <a:spcPts val="0"/>
              </a:spcBef>
              <a:spcAft>
                <a:spcPts val="0"/>
              </a:spcAft>
              <a:buNone/>
            </a:pPr>
            <a:r>
              <a:rPr lang="en-US" sz="1100" b="1" dirty="0">
                <a:latin typeface="Lato"/>
                <a:ea typeface="Lato"/>
                <a:cs typeface="Lato"/>
                <a:sym typeface="Lato"/>
              </a:rPr>
              <a:t>However, if there is anything you need to help fuel your popcorn success, please don’t hesitate to reach out. Give us a call at 800.624.2060 or email our great team for assistance: customerservice@campmasters.org.</a:t>
            </a:r>
          </a:p>
          <a:p>
            <a:pPr marL="0" lvl="0" indent="0" algn="l" rtl="0">
              <a:lnSpc>
                <a:spcPct val="115000"/>
              </a:lnSpc>
              <a:spcBef>
                <a:spcPts val="0"/>
              </a:spcBef>
              <a:spcAft>
                <a:spcPts val="0"/>
              </a:spcAft>
              <a:buNone/>
            </a:pPr>
            <a:endParaRPr lang="en-US" sz="1100" b="1" dirty="0">
              <a:latin typeface="Lato"/>
              <a:ea typeface="Lato"/>
              <a:cs typeface="Lato"/>
              <a:sym typeface="Lato"/>
            </a:endParaRPr>
          </a:p>
          <a:p>
            <a:pPr marL="0" lvl="0" indent="0" algn="l" rtl="0">
              <a:lnSpc>
                <a:spcPct val="115000"/>
              </a:lnSpc>
              <a:spcBef>
                <a:spcPts val="0"/>
              </a:spcBef>
              <a:spcAft>
                <a:spcPts val="0"/>
              </a:spcAft>
              <a:buNone/>
            </a:pPr>
            <a:r>
              <a:rPr lang="en-US" sz="1100" b="1" dirty="0">
                <a:latin typeface="Lato"/>
                <a:ea typeface="Lato"/>
                <a:cs typeface="Lato"/>
                <a:sym typeface="Lato"/>
              </a:rPr>
              <a:t>We are fully invested in your popcorn success!</a:t>
            </a:r>
          </a:p>
          <a:p>
            <a:pPr marL="0" lvl="0" indent="0" algn="l" rtl="0">
              <a:lnSpc>
                <a:spcPct val="115000"/>
              </a:lnSpc>
              <a:spcBef>
                <a:spcPts val="0"/>
              </a:spcBef>
              <a:spcAft>
                <a:spcPts val="0"/>
              </a:spcAft>
              <a:buNone/>
            </a:pPr>
            <a:endParaRPr lang="en-US" sz="1100" b="1" dirty="0">
              <a:latin typeface="Lato"/>
              <a:ea typeface="Lato"/>
              <a:cs typeface="Lato"/>
              <a:sym typeface="Lato"/>
            </a:endParaRPr>
          </a:p>
          <a:p>
            <a:pPr marL="0" lvl="0" indent="0" algn="l" rtl="0">
              <a:lnSpc>
                <a:spcPct val="115000"/>
              </a:lnSpc>
              <a:spcBef>
                <a:spcPts val="0"/>
              </a:spcBef>
              <a:spcAft>
                <a:spcPts val="0"/>
              </a:spcAft>
              <a:buNone/>
            </a:pPr>
            <a:r>
              <a:rPr lang="en-US" sz="1100" b="1" dirty="0">
                <a:latin typeface="Lato"/>
                <a:ea typeface="Lato"/>
                <a:cs typeface="Lato"/>
                <a:sym typeface="Lato"/>
              </a:rPr>
              <a:t>Warm Regards,</a:t>
            </a:r>
          </a:p>
          <a:p>
            <a:pPr marL="0" lvl="0" indent="0" algn="l" rtl="0">
              <a:lnSpc>
                <a:spcPct val="115000"/>
              </a:lnSpc>
              <a:spcBef>
                <a:spcPts val="0"/>
              </a:spcBef>
              <a:spcAft>
                <a:spcPts val="0"/>
              </a:spcAft>
              <a:buNone/>
            </a:pPr>
            <a:endParaRPr lang="en-US" sz="1100" b="1" dirty="0">
              <a:latin typeface="Lato"/>
              <a:ea typeface="Lato"/>
              <a:cs typeface="Lato"/>
              <a:sym typeface="Lato"/>
            </a:endParaRPr>
          </a:p>
          <a:p>
            <a:pPr marL="0" lvl="0" indent="0" algn="l" rtl="0">
              <a:lnSpc>
                <a:spcPct val="115000"/>
              </a:lnSpc>
              <a:spcBef>
                <a:spcPts val="0"/>
              </a:spcBef>
              <a:spcAft>
                <a:spcPts val="0"/>
              </a:spcAft>
              <a:buNone/>
            </a:pPr>
            <a:r>
              <a:rPr lang="en-US" sz="1100" b="1" dirty="0">
                <a:latin typeface="Lato"/>
                <a:ea typeface="Lato"/>
                <a:cs typeface="Lato"/>
                <a:sym typeface="Lato"/>
              </a:rPr>
              <a:t>Wilfred Sieg, Jr.</a:t>
            </a:r>
          </a:p>
          <a:p>
            <a:pPr marL="0" lvl="0" indent="0" algn="l" rtl="0">
              <a:lnSpc>
                <a:spcPct val="115000"/>
              </a:lnSpc>
              <a:spcBef>
                <a:spcPts val="0"/>
              </a:spcBef>
              <a:spcAft>
                <a:spcPts val="0"/>
              </a:spcAft>
              <a:buNone/>
            </a:pPr>
            <a:r>
              <a:rPr lang="en-US" sz="1100" b="1" dirty="0">
                <a:latin typeface="Lato"/>
                <a:ea typeface="Lato"/>
                <a:cs typeface="Lato"/>
                <a:sym typeface="Lato"/>
              </a:rPr>
              <a:t>President </a:t>
            </a:r>
          </a:p>
        </p:txBody>
      </p:sp>
      <p:sp>
        <p:nvSpPr>
          <p:cNvPr id="70" name="Google Shape;70;p14"/>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WE’RE IN THIS TOGETHER</a:t>
            </a:r>
            <a:endParaRPr sz="3000" b="1">
              <a:solidFill>
                <a:srgbClr val="445743"/>
              </a:solidFill>
              <a:latin typeface="Lato"/>
              <a:ea typeface="Lato"/>
              <a:cs typeface="Lato"/>
              <a:sym typeface="Lato"/>
            </a:endParaRPr>
          </a:p>
        </p:txBody>
      </p:sp>
      <p:pic>
        <p:nvPicPr>
          <p:cNvPr id="71" name="Google Shape;71;p14"/>
          <p:cNvPicPr preferRelativeResize="0"/>
          <p:nvPr/>
        </p:nvPicPr>
        <p:blipFill>
          <a:blip r:embed="rId4">
            <a:alphaModFix/>
          </a:blip>
          <a:stretch>
            <a:fillRect/>
          </a:stretch>
        </p:blipFill>
        <p:spPr>
          <a:xfrm>
            <a:off x="5934493" y="9213097"/>
            <a:ext cx="1320473" cy="581952"/>
          </a:xfrm>
          <a:prstGeom prst="rect">
            <a:avLst/>
          </a:prstGeom>
          <a:noFill/>
          <a:ln>
            <a:noFill/>
          </a:ln>
        </p:spPr>
      </p:pic>
      <p:pic>
        <p:nvPicPr>
          <p:cNvPr id="72" name="Google Shape;72;p14"/>
          <p:cNvPicPr preferRelativeResize="0"/>
          <p:nvPr/>
        </p:nvPicPr>
        <p:blipFill>
          <a:blip r:embed="rId5">
            <a:alphaModFix/>
          </a:blip>
          <a:stretch>
            <a:fillRect/>
          </a:stretch>
        </p:blipFill>
        <p:spPr>
          <a:xfrm>
            <a:off x="5426693" y="9213091"/>
            <a:ext cx="507800" cy="581950"/>
          </a:xfrm>
          <a:prstGeom prst="rect">
            <a:avLst/>
          </a:prstGeom>
          <a:noFill/>
          <a:ln>
            <a:noFill/>
          </a:ln>
        </p:spPr>
      </p:pic>
      <p:sp>
        <p:nvSpPr>
          <p:cNvPr id="73" name="Google Shape;73;p14"/>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74" name="Google Shape;74;p14"/>
          <p:cNvPicPr preferRelativeResize="0"/>
          <p:nvPr/>
        </p:nvPicPr>
        <p:blipFill rotWithShape="1">
          <a:blip r:embed="rId6">
            <a:alphaModFix/>
          </a:blip>
          <a:srcRect r="34584"/>
          <a:stretch/>
        </p:blipFill>
        <p:spPr>
          <a:xfrm>
            <a:off x="379399" y="0"/>
            <a:ext cx="742101" cy="208192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5"/>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5"/>
          <p:cNvSpPr txBox="1"/>
          <p:nvPr/>
        </p:nvSpPr>
        <p:spPr>
          <a:xfrm>
            <a:off x="1662225" y="1503875"/>
            <a:ext cx="5802600" cy="761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dirty="0">
                <a:solidFill>
                  <a:schemeClr val="dk1"/>
                </a:solidFill>
                <a:latin typeface="Lato"/>
                <a:ea typeface="Lato"/>
                <a:cs typeface="Lato"/>
                <a:sym typeface="Lato"/>
              </a:rPr>
              <a:t>Locations will be added as locations become available.</a:t>
            </a: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p:txBody>
      </p:sp>
      <p:sp>
        <p:nvSpPr>
          <p:cNvPr id="334" name="Google Shape;334;p35"/>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SHOW-N-SELL SCHEDULING</a:t>
            </a:r>
            <a:endParaRPr sz="3000" b="1">
              <a:solidFill>
                <a:srgbClr val="445743"/>
              </a:solidFill>
              <a:latin typeface="Lato"/>
              <a:ea typeface="Lato"/>
              <a:cs typeface="Lato"/>
              <a:sym typeface="Lato"/>
            </a:endParaRPr>
          </a:p>
        </p:txBody>
      </p:sp>
      <p:pic>
        <p:nvPicPr>
          <p:cNvPr id="335" name="Google Shape;335;p35"/>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336" name="Google Shape;336;p35"/>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337" name="Google Shape;337;p35"/>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338" name="Google Shape;338;p35"/>
          <p:cNvPicPr preferRelativeResize="0"/>
          <p:nvPr/>
        </p:nvPicPr>
        <p:blipFill rotWithShape="1">
          <a:blip r:embed="rId5">
            <a:alphaModFix/>
          </a:blip>
          <a:srcRect r="34584"/>
          <a:stretch/>
        </p:blipFill>
        <p:spPr>
          <a:xfrm>
            <a:off x="379399" y="0"/>
            <a:ext cx="742101" cy="2081927"/>
          </a:xfrm>
          <a:prstGeom prst="rect">
            <a:avLst/>
          </a:prstGeom>
          <a:noFill/>
          <a:ln>
            <a:noFill/>
          </a:ln>
        </p:spPr>
      </p:pic>
      <p:graphicFrame>
        <p:nvGraphicFramePr>
          <p:cNvPr id="339" name="Google Shape;339;p35"/>
          <p:cNvGraphicFramePr/>
          <p:nvPr>
            <p:extLst>
              <p:ext uri="{D42A27DB-BD31-4B8C-83A1-F6EECF244321}">
                <p14:modId xmlns:p14="http://schemas.microsoft.com/office/powerpoint/2010/main" val="2413526899"/>
              </p:ext>
            </p:extLst>
          </p:nvPr>
        </p:nvGraphicFramePr>
        <p:xfrm>
          <a:off x="1683000" y="2081925"/>
          <a:ext cx="5781800" cy="4114650"/>
        </p:xfrm>
        <a:graphic>
          <a:graphicData uri="http://schemas.openxmlformats.org/drawingml/2006/table">
            <a:tbl>
              <a:tblPr>
                <a:noFill/>
                <a:tableStyleId>{ABBE21B1-77B0-4ECF-B64C-A2416AE82CA2}</a:tableStyleId>
              </a:tblPr>
              <a:tblGrid>
                <a:gridCol w="845375">
                  <a:extLst>
                    <a:ext uri="{9D8B030D-6E8A-4147-A177-3AD203B41FA5}">
                      <a16:colId xmlns:a16="http://schemas.microsoft.com/office/drawing/2014/main" val="20000"/>
                    </a:ext>
                  </a:extLst>
                </a:gridCol>
                <a:gridCol w="1674050">
                  <a:extLst>
                    <a:ext uri="{9D8B030D-6E8A-4147-A177-3AD203B41FA5}">
                      <a16:colId xmlns:a16="http://schemas.microsoft.com/office/drawing/2014/main" val="20001"/>
                    </a:ext>
                  </a:extLst>
                </a:gridCol>
                <a:gridCol w="816800">
                  <a:extLst>
                    <a:ext uri="{9D8B030D-6E8A-4147-A177-3AD203B41FA5}">
                      <a16:colId xmlns:a16="http://schemas.microsoft.com/office/drawing/2014/main" val="20002"/>
                    </a:ext>
                  </a:extLst>
                </a:gridCol>
                <a:gridCol w="2445575">
                  <a:extLst>
                    <a:ext uri="{9D8B030D-6E8A-4147-A177-3AD203B41FA5}">
                      <a16:colId xmlns:a16="http://schemas.microsoft.com/office/drawing/2014/main" val="20003"/>
                    </a:ext>
                  </a:extLst>
                </a:gridCol>
              </a:tblGrid>
              <a:tr h="266700">
                <a:tc>
                  <a:txBody>
                    <a:bodyPr/>
                    <a:lstStyle/>
                    <a:p>
                      <a:pPr marL="0" lvl="0" indent="0" algn="ctr" rtl="0">
                        <a:spcBef>
                          <a:spcPts val="0"/>
                        </a:spcBef>
                        <a:spcAft>
                          <a:spcPts val="0"/>
                        </a:spcAft>
                        <a:buNone/>
                      </a:pPr>
                      <a:r>
                        <a:rPr lang="en" sz="1000" b="1">
                          <a:latin typeface="Lato"/>
                          <a:ea typeface="Lato"/>
                          <a:cs typeface="Lato"/>
                          <a:sym typeface="Lato"/>
                        </a:rPr>
                        <a:t>DATE</a:t>
                      </a:r>
                      <a:endParaRPr sz="1000" b="1">
                        <a:latin typeface="Lato"/>
                        <a:ea typeface="Lato"/>
                        <a:cs typeface="Lato"/>
                        <a:sym typeface="Lato"/>
                      </a:endParaRPr>
                    </a:p>
                  </a:txBody>
                  <a:tcPr marL="91425" marR="91425" marT="91425" marB="91425">
                    <a:solidFill>
                      <a:srgbClr val="CDB088"/>
                    </a:solidFill>
                  </a:tcPr>
                </a:tc>
                <a:tc>
                  <a:txBody>
                    <a:bodyPr/>
                    <a:lstStyle/>
                    <a:p>
                      <a:pPr marL="0" lvl="0" indent="0" algn="ctr" rtl="0">
                        <a:spcBef>
                          <a:spcPts val="0"/>
                        </a:spcBef>
                        <a:spcAft>
                          <a:spcPts val="0"/>
                        </a:spcAft>
                        <a:buNone/>
                      </a:pPr>
                      <a:r>
                        <a:rPr lang="en" sz="1000" b="1">
                          <a:latin typeface="Lato"/>
                          <a:ea typeface="Lato"/>
                          <a:cs typeface="Lato"/>
                          <a:sym typeface="Lato"/>
                        </a:rPr>
                        <a:t>LOCATION</a:t>
                      </a:r>
                      <a:endParaRPr sz="1000" b="1">
                        <a:latin typeface="Lato"/>
                        <a:ea typeface="Lato"/>
                        <a:cs typeface="Lato"/>
                        <a:sym typeface="Lato"/>
                      </a:endParaRPr>
                    </a:p>
                  </a:txBody>
                  <a:tcPr marL="91425" marR="91425" marT="91425" marB="91425">
                    <a:solidFill>
                      <a:srgbClr val="CDB088"/>
                    </a:solidFill>
                  </a:tcPr>
                </a:tc>
                <a:tc>
                  <a:txBody>
                    <a:bodyPr/>
                    <a:lstStyle/>
                    <a:p>
                      <a:pPr marL="0" lvl="0" indent="0" algn="ctr" rtl="0">
                        <a:spcBef>
                          <a:spcPts val="0"/>
                        </a:spcBef>
                        <a:spcAft>
                          <a:spcPts val="0"/>
                        </a:spcAft>
                        <a:buNone/>
                      </a:pPr>
                      <a:r>
                        <a:rPr lang="en" sz="1000" b="1">
                          <a:latin typeface="Lato"/>
                          <a:ea typeface="Lato"/>
                          <a:cs typeface="Lato"/>
                          <a:sym typeface="Lato"/>
                        </a:rPr>
                        <a:t>SHIFTS</a:t>
                      </a:r>
                      <a:endParaRPr sz="1000" b="1">
                        <a:latin typeface="Lato"/>
                        <a:ea typeface="Lato"/>
                        <a:cs typeface="Lato"/>
                        <a:sym typeface="Lato"/>
                      </a:endParaRPr>
                    </a:p>
                  </a:txBody>
                  <a:tcPr marL="91425" marR="91425" marT="91425" marB="91425">
                    <a:solidFill>
                      <a:srgbClr val="CDB088"/>
                    </a:solidFill>
                  </a:tcPr>
                </a:tc>
                <a:tc>
                  <a:txBody>
                    <a:bodyPr/>
                    <a:lstStyle/>
                    <a:p>
                      <a:pPr marL="0" lvl="0" indent="0" algn="ctr" rtl="0">
                        <a:spcBef>
                          <a:spcPts val="0"/>
                        </a:spcBef>
                        <a:spcAft>
                          <a:spcPts val="0"/>
                        </a:spcAft>
                        <a:buNone/>
                      </a:pPr>
                      <a:r>
                        <a:rPr lang="en" sz="1000" b="1">
                          <a:latin typeface="Lato"/>
                          <a:ea typeface="Lato"/>
                          <a:cs typeface="Lato"/>
                          <a:sym typeface="Lato"/>
                        </a:rPr>
                        <a:t>NEEDED ADULTS AND SCOUTS</a:t>
                      </a:r>
                      <a:endParaRPr sz="1000" b="1">
                        <a:latin typeface="Lato"/>
                        <a:ea typeface="Lato"/>
                        <a:cs typeface="Lato"/>
                        <a:sym typeface="Lato"/>
                      </a:endParaRPr>
                    </a:p>
                  </a:txBody>
                  <a:tcPr marL="91425" marR="91425" marT="91425" marB="91425">
                    <a:solidFill>
                      <a:srgbClr val="CDB088"/>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1000" dirty="0">
                          <a:latin typeface="Lato"/>
                          <a:ea typeface="Lato"/>
                          <a:cs typeface="Lato"/>
                          <a:sym typeface="Lato"/>
                        </a:rPr>
                        <a:t>Saturday</a:t>
                      </a:r>
                    </a:p>
                    <a:p>
                      <a:pPr marL="0" lvl="0" indent="0" algn="ctr" rtl="0">
                        <a:spcBef>
                          <a:spcPts val="0"/>
                        </a:spcBef>
                        <a:spcAft>
                          <a:spcPts val="0"/>
                        </a:spcAft>
                        <a:buNone/>
                      </a:pPr>
                      <a:r>
                        <a:rPr lang="en-US" sz="1000" dirty="0">
                          <a:latin typeface="Lato"/>
                          <a:ea typeface="Lato"/>
                          <a:cs typeface="Lato"/>
                          <a:sym typeface="Lato"/>
                        </a:rPr>
                        <a:t>Sunday</a:t>
                      </a:r>
                    </a:p>
                    <a:p>
                      <a:pPr marL="0" lvl="0" indent="0" algn="ctr" rtl="0">
                        <a:spcBef>
                          <a:spcPts val="0"/>
                        </a:spcBef>
                        <a:spcAft>
                          <a:spcPts val="0"/>
                        </a:spcAft>
                        <a:buNone/>
                      </a:pPr>
                      <a:endParaRPr sz="1000"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US" sz="1000" dirty="0">
                          <a:latin typeface="Lato"/>
                          <a:ea typeface="Lato"/>
                          <a:cs typeface="Lato"/>
                          <a:sym typeface="Lato"/>
                        </a:rPr>
                        <a:t>Store Front Location</a:t>
                      </a:r>
                      <a:endParaRPr sz="1000"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8 - 10 AM</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dirty="0"/>
                        <a:t>Adult 1:</a:t>
                      </a:r>
                      <a:endParaRPr sz="1000" dirty="0"/>
                    </a:p>
                    <a:p>
                      <a:pPr marL="0" lvl="0" indent="0" algn="l" rtl="0">
                        <a:spcBef>
                          <a:spcPts val="0"/>
                        </a:spcBef>
                        <a:spcAft>
                          <a:spcPts val="0"/>
                        </a:spcAft>
                        <a:buNone/>
                      </a:pPr>
                      <a:r>
                        <a:rPr lang="en" sz="1000" dirty="0"/>
                        <a:t>Adult 2:</a:t>
                      </a:r>
                      <a:endParaRPr sz="1000" dirty="0"/>
                    </a:p>
                    <a:p>
                      <a:pPr marL="0" lvl="0" indent="0" algn="l" rtl="0">
                        <a:spcBef>
                          <a:spcPts val="0"/>
                        </a:spcBef>
                        <a:spcAft>
                          <a:spcPts val="0"/>
                        </a:spcAft>
                        <a:buNone/>
                      </a:pPr>
                      <a:r>
                        <a:rPr lang="en" sz="1000" dirty="0"/>
                        <a:t>Scout 1:</a:t>
                      </a:r>
                      <a:endParaRPr sz="1000" dirty="0"/>
                    </a:p>
                    <a:p>
                      <a:pPr marL="0" lvl="0" indent="0" algn="l" rtl="0">
                        <a:spcBef>
                          <a:spcPts val="0"/>
                        </a:spcBef>
                        <a:spcAft>
                          <a:spcPts val="0"/>
                        </a:spcAft>
                        <a:buNone/>
                      </a:pPr>
                      <a:r>
                        <a:rPr lang="en" sz="1000" dirty="0"/>
                        <a:t>Scout 2:</a:t>
                      </a:r>
                      <a:endParaRPr sz="1000" dirty="0"/>
                    </a:p>
                    <a:p>
                      <a:pPr marL="0" lvl="0" indent="0" algn="l" rtl="0">
                        <a:spcBef>
                          <a:spcPts val="0"/>
                        </a:spcBef>
                        <a:spcAft>
                          <a:spcPts val="0"/>
                        </a:spcAft>
                        <a:buNone/>
                      </a:pPr>
                      <a:r>
                        <a:rPr lang="en" sz="1000" dirty="0"/>
                        <a:t>Scout 3:</a:t>
                      </a:r>
                      <a:endParaRPr sz="10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endParaRPr sz="1000"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endParaRPr sz="1000"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US" sz="1000" dirty="0">
                          <a:latin typeface="Lato"/>
                          <a:ea typeface="Lato"/>
                          <a:cs typeface="Lato"/>
                          <a:sym typeface="Lato"/>
                        </a:rPr>
                        <a:t>10-Noon</a:t>
                      </a:r>
                      <a:endParaRPr sz="1000" dirty="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fr-FR" sz="1000" dirty="0" err="1"/>
                        <a:t>Adult</a:t>
                      </a:r>
                      <a:r>
                        <a:rPr lang="fr-FR" sz="1000" dirty="0"/>
                        <a:t> 1:</a:t>
                      </a:r>
                    </a:p>
                    <a:p>
                      <a:pPr marL="0" lvl="0" indent="0" algn="l" rtl="0">
                        <a:spcBef>
                          <a:spcPts val="0"/>
                        </a:spcBef>
                        <a:spcAft>
                          <a:spcPts val="0"/>
                        </a:spcAft>
                        <a:buNone/>
                      </a:pPr>
                      <a:r>
                        <a:rPr lang="fr-FR" sz="1000" dirty="0" err="1"/>
                        <a:t>Adult</a:t>
                      </a:r>
                      <a:r>
                        <a:rPr lang="fr-FR" sz="1000" dirty="0"/>
                        <a:t> 2:</a:t>
                      </a:r>
                    </a:p>
                    <a:p>
                      <a:pPr marL="0" lvl="0" indent="0" algn="l" rtl="0">
                        <a:spcBef>
                          <a:spcPts val="0"/>
                        </a:spcBef>
                        <a:spcAft>
                          <a:spcPts val="0"/>
                        </a:spcAft>
                        <a:buNone/>
                      </a:pPr>
                      <a:r>
                        <a:rPr lang="fr-FR" sz="1000" dirty="0"/>
                        <a:t>Scout 1:</a:t>
                      </a:r>
                    </a:p>
                    <a:p>
                      <a:pPr marL="0" lvl="0" indent="0" algn="l" rtl="0">
                        <a:spcBef>
                          <a:spcPts val="0"/>
                        </a:spcBef>
                        <a:spcAft>
                          <a:spcPts val="0"/>
                        </a:spcAft>
                        <a:buNone/>
                      </a:pPr>
                      <a:r>
                        <a:rPr lang="fr-FR" sz="1000" dirty="0"/>
                        <a:t>Scout 2:</a:t>
                      </a:r>
                    </a:p>
                    <a:p>
                      <a:pPr marL="0" lvl="0" indent="0" algn="l" rtl="0">
                        <a:spcBef>
                          <a:spcPts val="0"/>
                        </a:spcBef>
                        <a:spcAft>
                          <a:spcPts val="0"/>
                        </a:spcAft>
                        <a:buNone/>
                      </a:pPr>
                      <a:r>
                        <a:rPr lang="fr-FR" sz="1000" dirty="0"/>
                        <a:t>Scout 3:</a:t>
                      </a: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endParaRPr sz="1000"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US" sz="1000" dirty="0">
                          <a:latin typeface="Lato"/>
                          <a:ea typeface="Lato"/>
                          <a:cs typeface="Lato"/>
                          <a:sym typeface="Lato"/>
                        </a:rPr>
                        <a:t>Noon-2PM</a:t>
                      </a:r>
                      <a:endParaRPr sz="1000" dirty="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fr-FR" sz="1000" dirty="0" err="1"/>
                        <a:t>Adult</a:t>
                      </a:r>
                      <a:r>
                        <a:rPr lang="fr-FR" sz="1000" dirty="0"/>
                        <a:t> 1:</a:t>
                      </a:r>
                    </a:p>
                    <a:p>
                      <a:pPr marL="0" lvl="0" indent="0" algn="l" rtl="0">
                        <a:spcBef>
                          <a:spcPts val="0"/>
                        </a:spcBef>
                        <a:spcAft>
                          <a:spcPts val="0"/>
                        </a:spcAft>
                        <a:buNone/>
                      </a:pPr>
                      <a:r>
                        <a:rPr lang="fr-FR" sz="1000" dirty="0" err="1"/>
                        <a:t>Adult</a:t>
                      </a:r>
                      <a:r>
                        <a:rPr lang="fr-FR" sz="1000" dirty="0"/>
                        <a:t> 2:</a:t>
                      </a:r>
                    </a:p>
                    <a:p>
                      <a:pPr marL="0" lvl="0" indent="0" algn="l" rtl="0">
                        <a:spcBef>
                          <a:spcPts val="0"/>
                        </a:spcBef>
                        <a:spcAft>
                          <a:spcPts val="0"/>
                        </a:spcAft>
                        <a:buNone/>
                      </a:pPr>
                      <a:r>
                        <a:rPr lang="fr-FR" sz="1000" dirty="0"/>
                        <a:t>Scout 1:</a:t>
                      </a:r>
                    </a:p>
                    <a:p>
                      <a:pPr marL="0" lvl="0" indent="0" algn="l" rtl="0">
                        <a:spcBef>
                          <a:spcPts val="0"/>
                        </a:spcBef>
                        <a:spcAft>
                          <a:spcPts val="0"/>
                        </a:spcAft>
                        <a:buNone/>
                      </a:pPr>
                      <a:r>
                        <a:rPr lang="fr-FR" sz="1000" dirty="0"/>
                        <a:t>Scout 2:</a:t>
                      </a:r>
                    </a:p>
                    <a:p>
                      <a:pPr marL="0" lvl="0" indent="0" algn="l" rtl="0">
                        <a:spcBef>
                          <a:spcPts val="0"/>
                        </a:spcBef>
                        <a:spcAft>
                          <a:spcPts val="0"/>
                        </a:spcAft>
                        <a:buNone/>
                      </a:pPr>
                      <a:r>
                        <a:rPr lang="fr-FR" sz="1000" dirty="0"/>
                        <a:t>Scout 3:</a:t>
                      </a:r>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endParaRPr sz="1000"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endParaRPr sz="1000"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US" sz="1000" dirty="0">
                          <a:latin typeface="Lato"/>
                          <a:ea typeface="Lato"/>
                          <a:cs typeface="Lato"/>
                          <a:sym typeface="Lato"/>
                        </a:rPr>
                        <a:t>2-4 PM</a:t>
                      </a:r>
                      <a:endParaRPr sz="1000" dirty="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fr-FR" sz="1000" dirty="0" err="1"/>
                        <a:t>Adult</a:t>
                      </a:r>
                      <a:r>
                        <a:rPr lang="fr-FR" sz="1000" dirty="0"/>
                        <a:t> 1:</a:t>
                      </a:r>
                    </a:p>
                    <a:p>
                      <a:pPr marL="0" lvl="0" indent="0" algn="l" rtl="0">
                        <a:spcBef>
                          <a:spcPts val="0"/>
                        </a:spcBef>
                        <a:spcAft>
                          <a:spcPts val="0"/>
                        </a:spcAft>
                        <a:buNone/>
                      </a:pPr>
                      <a:r>
                        <a:rPr lang="fr-FR" sz="1000" dirty="0" err="1"/>
                        <a:t>Adult</a:t>
                      </a:r>
                      <a:r>
                        <a:rPr lang="fr-FR" sz="1000" dirty="0"/>
                        <a:t> 2:</a:t>
                      </a:r>
                    </a:p>
                    <a:p>
                      <a:pPr marL="0" lvl="0" indent="0" algn="l" rtl="0">
                        <a:spcBef>
                          <a:spcPts val="0"/>
                        </a:spcBef>
                        <a:spcAft>
                          <a:spcPts val="0"/>
                        </a:spcAft>
                        <a:buNone/>
                      </a:pPr>
                      <a:r>
                        <a:rPr lang="fr-FR" sz="1000" dirty="0"/>
                        <a:t>Scout 1:</a:t>
                      </a:r>
                    </a:p>
                    <a:p>
                      <a:pPr marL="0" lvl="0" indent="0" algn="l" rtl="0">
                        <a:spcBef>
                          <a:spcPts val="0"/>
                        </a:spcBef>
                        <a:spcAft>
                          <a:spcPts val="0"/>
                        </a:spcAft>
                        <a:buNone/>
                      </a:pPr>
                      <a:r>
                        <a:rPr lang="fr-FR" sz="1000" dirty="0"/>
                        <a:t>Scout 2:</a:t>
                      </a:r>
                    </a:p>
                    <a:p>
                      <a:pPr marL="0" lvl="0" indent="0" algn="l" rtl="0">
                        <a:spcBef>
                          <a:spcPts val="0"/>
                        </a:spcBef>
                        <a:spcAft>
                          <a:spcPts val="0"/>
                        </a:spcAft>
                        <a:buNone/>
                      </a:pPr>
                      <a:r>
                        <a:rPr lang="fr-FR" sz="1000" dirty="0"/>
                        <a:t>Scout 3:</a:t>
                      </a: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6"/>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6"/>
          <p:cNvSpPr txBox="1"/>
          <p:nvPr/>
        </p:nvSpPr>
        <p:spPr>
          <a:xfrm>
            <a:off x="1662225" y="1503875"/>
            <a:ext cx="5802600" cy="748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CAMP MASTERS is dedicated to the safety of our Leaders, scouts, Families &amp; customers. As we prepare for the popcorn sale, it’s important that everyone operate in accordance with any restrictions outlined by your state and local health department or other state and local authorities. Be sure to check with your Council if you are unsure what’s required in your area.</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When it comes to the products, we have implemented numerous safety protocols at our production, warehouse and fulfilment centers. This measure includes many of the guidelines recommended below. And we continue to evaluate the current environment in our local area.</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Show-n-Sells are an exciting time for your Scouts. All the energy and enthusiasm of representing their pack within the community. CAMP MASTERS is offering the following guidelines to keep everyone safe this fall. These will be updated when necessary.</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20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b="1">
                <a:solidFill>
                  <a:srgbClr val="64886C"/>
                </a:solidFill>
                <a:latin typeface="Lato"/>
                <a:ea typeface="Lato"/>
                <a:cs typeface="Lato"/>
                <a:sym typeface="Lato"/>
              </a:rPr>
              <a:t>RECOMMENDED SHOW-N-SELL GUIDELINES</a:t>
            </a:r>
            <a:endParaRPr sz="1100" b="1">
              <a:solidFill>
                <a:srgbClr val="64886C"/>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Reiterate before the event anyone exposed to Coronavirus should find an alternate person to take their place at the sale or contact the Popcorn Kernel.</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3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Take everyone’s temperature before and/or at arrival to the store.</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3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Everyone should wear masks and gloves to minimize the spread of germs. </a:t>
            </a:r>
            <a:r>
              <a:rPr lang="en" sz="1100" u="sng">
                <a:solidFill>
                  <a:schemeClr val="hlink"/>
                </a:solidFill>
                <a:latin typeface="Lato"/>
                <a:ea typeface="Lato"/>
                <a:cs typeface="Lato"/>
                <a:sym typeface="Lato"/>
                <a:hlinkClick r:id="rId3"/>
              </a:rPr>
              <a:t>Watch this video to see how quickly they can spread</a:t>
            </a:r>
            <a:r>
              <a:rPr lang="en" sz="1100">
                <a:solidFill>
                  <a:schemeClr val="dk1"/>
                </a:solidFill>
                <a:latin typeface="Lato"/>
                <a:ea typeface="Lato"/>
                <a:cs typeface="Lato"/>
                <a:sym typeface="Lato"/>
              </a:rPr>
              <a:t>.</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3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No more than 3 kids and 2 adults should be at any single selling location.</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3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Always wash your hands minimum of 20 seconds. (Refer back to the germ video).</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3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Use hand sanitizer regularly, especially after customer transactions.</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3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Clean surfaces frequently with a disinfectant wipe or hand sanitizer.</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3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Assign one individual to handle all money transactions. And one to handle all popcorn.</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3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Use Signs to help inform customers you’re fundraising and provide directions for safe interactions between Scouts and customers.</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3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Do not shake hands with customers and maintain social distance to them as well as any other booth participants.</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3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Do not have open food or drinks in the area. Do not share drinks, cups or utensils. There is high potential for spread of the virus to these items.</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3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If you have to sneeze or cough do it away from the booth and other people. Remember to sneeze or cough into your elbow.</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3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When possible, avoid engaging with anyone exhibiting symptoms. </a:t>
            </a:r>
            <a:endParaRPr sz="1100">
              <a:solidFill>
                <a:schemeClr val="dk1"/>
              </a:solidFill>
              <a:latin typeface="Lato"/>
              <a:ea typeface="Lato"/>
              <a:cs typeface="Lato"/>
              <a:sym typeface="Lato"/>
            </a:endParaRPr>
          </a:p>
        </p:txBody>
      </p:sp>
      <p:sp>
        <p:nvSpPr>
          <p:cNvPr id="346" name="Google Shape;346;p36"/>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COVID-19 GUIDELINES</a:t>
            </a:r>
            <a:endParaRPr sz="3000" b="1">
              <a:solidFill>
                <a:srgbClr val="445743"/>
              </a:solidFill>
              <a:latin typeface="Lato"/>
              <a:ea typeface="Lato"/>
              <a:cs typeface="Lato"/>
              <a:sym typeface="Lato"/>
            </a:endParaRPr>
          </a:p>
        </p:txBody>
      </p:sp>
      <p:pic>
        <p:nvPicPr>
          <p:cNvPr id="347" name="Google Shape;347;p36"/>
          <p:cNvPicPr preferRelativeResize="0"/>
          <p:nvPr/>
        </p:nvPicPr>
        <p:blipFill>
          <a:blip r:embed="rId4">
            <a:alphaModFix/>
          </a:blip>
          <a:stretch>
            <a:fillRect/>
          </a:stretch>
        </p:blipFill>
        <p:spPr>
          <a:xfrm>
            <a:off x="5934493" y="9213097"/>
            <a:ext cx="1320473" cy="581952"/>
          </a:xfrm>
          <a:prstGeom prst="rect">
            <a:avLst/>
          </a:prstGeom>
          <a:noFill/>
          <a:ln>
            <a:noFill/>
          </a:ln>
        </p:spPr>
      </p:pic>
      <p:pic>
        <p:nvPicPr>
          <p:cNvPr id="348" name="Google Shape;348;p36"/>
          <p:cNvPicPr preferRelativeResize="0"/>
          <p:nvPr/>
        </p:nvPicPr>
        <p:blipFill>
          <a:blip r:embed="rId5">
            <a:alphaModFix/>
          </a:blip>
          <a:stretch>
            <a:fillRect/>
          </a:stretch>
        </p:blipFill>
        <p:spPr>
          <a:xfrm>
            <a:off x="5426693" y="9213091"/>
            <a:ext cx="507800" cy="581950"/>
          </a:xfrm>
          <a:prstGeom prst="rect">
            <a:avLst/>
          </a:prstGeom>
          <a:noFill/>
          <a:ln>
            <a:noFill/>
          </a:ln>
        </p:spPr>
      </p:pic>
      <p:sp>
        <p:nvSpPr>
          <p:cNvPr id="349" name="Google Shape;349;p36"/>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350" name="Google Shape;350;p36"/>
          <p:cNvPicPr preferRelativeResize="0"/>
          <p:nvPr/>
        </p:nvPicPr>
        <p:blipFill rotWithShape="1">
          <a:blip r:embed="rId6">
            <a:alphaModFix/>
          </a:blip>
          <a:srcRect r="34584"/>
          <a:stretch/>
        </p:blipFill>
        <p:spPr>
          <a:xfrm>
            <a:off x="379399" y="0"/>
            <a:ext cx="742101" cy="208192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7"/>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7"/>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ORDERING INVENTORY</a:t>
            </a:r>
            <a:endParaRPr sz="3000" b="1">
              <a:solidFill>
                <a:srgbClr val="445743"/>
              </a:solidFill>
              <a:latin typeface="Lato"/>
              <a:ea typeface="Lato"/>
              <a:cs typeface="Lato"/>
              <a:sym typeface="Lato"/>
            </a:endParaRPr>
          </a:p>
        </p:txBody>
      </p:sp>
      <p:pic>
        <p:nvPicPr>
          <p:cNvPr id="357" name="Google Shape;357;p37"/>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358" name="Google Shape;358;p37"/>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359" name="Google Shape;359;p37"/>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pic>
        <p:nvPicPr>
          <p:cNvPr id="360" name="Google Shape;360;p37"/>
          <p:cNvPicPr preferRelativeResize="0"/>
          <p:nvPr/>
        </p:nvPicPr>
        <p:blipFill rotWithShape="1">
          <a:blip r:embed="rId5">
            <a:alphaModFix/>
          </a:blip>
          <a:srcRect r="34584"/>
          <a:stretch/>
        </p:blipFill>
        <p:spPr>
          <a:xfrm>
            <a:off x="379399" y="0"/>
            <a:ext cx="742101" cy="2081927"/>
          </a:xfrm>
          <a:prstGeom prst="rect">
            <a:avLst/>
          </a:prstGeom>
          <a:noFill/>
          <a:ln>
            <a:noFill/>
          </a:ln>
        </p:spPr>
      </p:pic>
      <p:sp>
        <p:nvSpPr>
          <p:cNvPr id="361" name="Google Shape;361;p37"/>
          <p:cNvSpPr txBox="1"/>
          <p:nvPr/>
        </p:nvSpPr>
        <p:spPr>
          <a:xfrm>
            <a:off x="1662225" y="1334670"/>
            <a:ext cx="5802600" cy="7485000"/>
          </a:xfrm>
          <a:prstGeom prst="rect">
            <a:avLst/>
          </a:prstGeom>
          <a:noFill/>
          <a:ln>
            <a:noFill/>
          </a:ln>
        </p:spPr>
        <p:txBody>
          <a:bodyPr spcFirstLastPara="1" wrap="square" lIns="91425" tIns="91425" rIns="91425" bIns="91425" anchor="t" anchorCtr="0">
            <a:noAutofit/>
          </a:bodyPr>
          <a:lstStyle/>
          <a:p>
            <a:pPr marL="158750" lvl="0" algn="l" rtl="0">
              <a:lnSpc>
                <a:spcPct val="115000"/>
              </a:lnSpc>
              <a:spcBef>
                <a:spcPts val="0"/>
              </a:spcBef>
              <a:spcAft>
                <a:spcPts val="0"/>
              </a:spcAft>
              <a:buClr>
                <a:schemeClr val="dk1"/>
              </a:buClr>
              <a:buSzPts val="1100"/>
            </a:pPr>
            <a:r>
              <a:rPr lang="en-US" sz="1100" dirty="0">
                <a:solidFill>
                  <a:schemeClr val="dk1"/>
                </a:solidFill>
                <a:latin typeface="Lato"/>
                <a:ea typeface="Lato"/>
                <a:cs typeface="Lato"/>
                <a:sym typeface="Lato"/>
              </a:rPr>
              <a:t>Contact Melissa or Lori at the Scout Office if you have any questions.</a:t>
            </a:r>
            <a:endParaRPr sz="1100" dirty="0">
              <a:solidFill>
                <a:schemeClr val="dk1"/>
              </a:solidFill>
              <a:latin typeface="Lato"/>
              <a:ea typeface="Lato"/>
              <a:cs typeface="Lato"/>
              <a:sym typeface="Lato"/>
            </a:endParaRPr>
          </a:p>
        </p:txBody>
      </p:sp>
      <p:pic>
        <p:nvPicPr>
          <p:cNvPr id="3" name="Picture 2" descr="A screenshot of a cell phone&#10;&#10;Description automatically generated">
            <a:extLst>
              <a:ext uri="{FF2B5EF4-FFF2-40B4-BE49-F238E27FC236}">
                <a16:creationId xmlns:a16="http://schemas.microsoft.com/office/drawing/2014/main" id="{31BA9606-4E09-443F-A075-7C93289897E6}"/>
              </a:ext>
            </a:extLst>
          </p:cNvPr>
          <p:cNvPicPr>
            <a:picLocks noChangeAspect="1"/>
          </p:cNvPicPr>
          <p:nvPr/>
        </p:nvPicPr>
        <p:blipFill rotWithShape="1">
          <a:blip r:embed="rId6"/>
          <a:srcRect t="3855" b="4506"/>
          <a:stretch/>
        </p:blipFill>
        <p:spPr>
          <a:xfrm>
            <a:off x="655320" y="1736041"/>
            <a:ext cx="6546269" cy="7477050"/>
          </a:xfrm>
          <a:prstGeom prst="rect">
            <a:avLst/>
          </a:prstGeom>
        </p:spPr>
      </p:pic>
      <p:pic>
        <p:nvPicPr>
          <p:cNvPr id="4" name="Picture 3">
            <a:extLst>
              <a:ext uri="{FF2B5EF4-FFF2-40B4-BE49-F238E27FC236}">
                <a16:creationId xmlns:a16="http://schemas.microsoft.com/office/drawing/2014/main" id="{ABBEA57B-8794-46ED-8883-2BFC85BF06DC}"/>
              </a:ext>
            </a:extLst>
          </p:cNvPr>
          <p:cNvPicPr>
            <a:picLocks noChangeAspect="1"/>
          </p:cNvPicPr>
          <p:nvPr/>
        </p:nvPicPr>
        <p:blipFill rotWithShape="1">
          <a:blip r:embed="rId7"/>
          <a:srcRect l="43597" t="19702" r="24914" b="11542"/>
          <a:stretch/>
        </p:blipFill>
        <p:spPr>
          <a:xfrm>
            <a:off x="1019883" y="2167894"/>
            <a:ext cx="6229575" cy="705314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8"/>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8"/>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YOUR POPCORN KICKOFF</a:t>
            </a:r>
            <a:endParaRPr sz="3000" b="1">
              <a:solidFill>
                <a:srgbClr val="445743"/>
              </a:solidFill>
              <a:latin typeface="Lato"/>
              <a:ea typeface="Lato"/>
              <a:cs typeface="Lato"/>
              <a:sym typeface="Lato"/>
            </a:endParaRPr>
          </a:p>
        </p:txBody>
      </p:sp>
      <p:sp>
        <p:nvSpPr>
          <p:cNvPr id="368" name="Google Shape;368;p38"/>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369" name="Google Shape;369;p38"/>
          <p:cNvPicPr preferRelativeResize="0"/>
          <p:nvPr/>
        </p:nvPicPr>
        <p:blipFill rotWithShape="1">
          <a:blip r:embed="rId3">
            <a:alphaModFix/>
          </a:blip>
          <a:srcRect r="34584"/>
          <a:stretch/>
        </p:blipFill>
        <p:spPr>
          <a:xfrm>
            <a:off x="379399" y="0"/>
            <a:ext cx="742101" cy="2081927"/>
          </a:xfrm>
          <a:prstGeom prst="rect">
            <a:avLst/>
          </a:prstGeom>
          <a:noFill/>
          <a:ln>
            <a:noFill/>
          </a:ln>
        </p:spPr>
      </p:pic>
      <p:sp>
        <p:nvSpPr>
          <p:cNvPr id="370" name="Google Shape;370;p38"/>
          <p:cNvSpPr txBox="1"/>
          <p:nvPr/>
        </p:nvSpPr>
        <p:spPr>
          <a:xfrm>
            <a:off x="1662225" y="1503875"/>
            <a:ext cx="5802600" cy="748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latin typeface="Lato"/>
                <a:ea typeface="Lato"/>
                <a:cs typeface="Lato"/>
                <a:sym typeface="Lato"/>
              </a:rPr>
              <a:t>A great popcorn sale starts with a great popcorn kickoff! </a:t>
            </a:r>
            <a:r>
              <a:rPr lang="en" sz="1100">
                <a:solidFill>
                  <a:schemeClr val="dk1"/>
                </a:solidFill>
                <a:latin typeface="Lato"/>
                <a:ea typeface="Lato"/>
                <a:cs typeface="Lato"/>
                <a:sym typeface="Lato"/>
              </a:rPr>
              <a:t> Follow these simple steps to start your popcorn sale with a BANG and motivate your Scouts, parents and other volunteers.</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AutoNum type="arabicPeriod"/>
            </a:pPr>
            <a:r>
              <a:rPr lang="en" sz="1100" b="1">
                <a:solidFill>
                  <a:schemeClr val="dk1"/>
                </a:solidFill>
                <a:latin typeface="Lato"/>
                <a:ea typeface="Lato"/>
                <a:cs typeface="Lato"/>
                <a:sym typeface="Lato"/>
              </a:rPr>
              <a:t>Set the Agenda.</a:t>
            </a:r>
            <a:r>
              <a:rPr lang="en" sz="1100">
                <a:solidFill>
                  <a:schemeClr val="dk1"/>
                </a:solidFill>
                <a:latin typeface="Lato"/>
                <a:ea typeface="Lato"/>
                <a:cs typeface="Lato"/>
                <a:sym typeface="Lato"/>
              </a:rPr>
              <a:t> Think of things that are fun and fast-paced. This helps build energy and excitement for the popcorn sale. Scouts will leave ready to earn their way selling delicious popcorn!</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AutoNum type="arabicPeriod"/>
            </a:pPr>
            <a:r>
              <a:rPr lang="en" sz="1100" b="1">
                <a:solidFill>
                  <a:schemeClr val="dk1"/>
                </a:solidFill>
                <a:latin typeface="Lato"/>
                <a:ea typeface="Lato"/>
                <a:cs typeface="Lato"/>
                <a:sym typeface="Lato"/>
              </a:rPr>
              <a:t>Ask for Help</a:t>
            </a:r>
            <a:r>
              <a:rPr lang="en" sz="1100">
                <a:solidFill>
                  <a:schemeClr val="dk1"/>
                </a:solidFill>
                <a:latin typeface="Lato"/>
                <a:ea typeface="Lato"/>
                <a:cs typeface="Lato"/>
                <a:sym typeface="Lato"/>
              </a:rPr>
              <a:t>. Enlist others to help you pull off a fun and exciting popcorn kickoff! No need to try and take it all on yourself.</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AutoNum type="arabicPeriod"/>
            </a:pPr>
            <a:r>
              <a:rPr lang="en" sz="1100" b="1">
                <a:solidFill>
                  <a:schemeClr val="dk1"/>
                </a:solidFill>
                <a:latin typeface="Lato"/>
                <a:ea typeface="Lato"/>
                <a:cs typeface="Lato"/>
                <a:sym typeface="Lato"/>
              </a:rPr>
              <a:t>Know Your WHY. </a:t>
            </a:r>
            <a:r>
              <a:rPr lang="en" sz="1100">
                <a:solidFill>
                  <a:schemeClr val="dk1"/>
                </a:solidFill>
                <a:latin typeface="Lato"/>
                <a:ea typeface="Lato"/>
                <a:cs typeface="Lato"/>
                <a:sym typeface="Lato"/>
              </a:rPr>
              <a:t>Share the exciting Scouting Program that this fundraiser will support. Talk about the activities and what the Scouts will experience. And reiterate that it can all be paid for by POPCORN! </a:t>
            </a:r>
            <a:r>
              <a:rPr lang="en" sz="1100" i="1">
                <a:solidFill>
                  <a:schemeClr val="dk1"/>
                </a:solidFill>
                <a:latin typeface="Lato"/>
                <a:ea typeface="Lato"/>
                <a:cs typeface="Lato"/>
                <a:sym typeface="Lato"/>
              </a:rPr>
              <a:t>(See pg 4 for additional info to share.)</a:t>
            </a:r>
            <a:endParaRPr sz="1100" i="1">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AutoNum type="arabicPeriod"/>
            </a:pPr>
            <a:r>
              <a:rPr lang="en" sz="1100" b="1">
                <a:solidFill>
                  <a:schemeClr val="dk1"/>
                </a:solidFill>
                <a:latin typeface="Lato"/>
                <a:ea typeface="Lato"/>
                <a:cs typeface="Lato"/>
                <a:sym typeface="Lato"/>
              </a:rPr>
              <a:t>Review the Forms</a:t>
            </a:r>
            <a:r>
              <a:rPr lang="en" sz="1100">
                <a:solidFill>
                  <a:schemeClr val="dk1"/>
                </a:solidFill>
                <a:latin typeface="Lato"/>
                <a:ea typeface="Lato"/>
                <a:cs typeface="Lato"/>
                <a:sym typeface="Lato"/>
              </a:rPr>
              <a:t>. Show Scouts the forms they’ll be using in detail so they understand how to use them to promote the products and capture orders.</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AutoNum type="arabicPeriod"/>
            </a:pPr>
            <a:r>
              <a:rPr lang="en" sz="1100" b="1">
                <a:solidFill>
                  <a:schemeClr val="dk1"/>
                </a:solidFill>
                <a:latin typeface="Lato"/>
                <a:ea typeface="Lato"/>
                <a:cs typeface="Lato"/>
                <a:sym typeface="Lato"/>
              </a:rPr>
              <a:t>Build their Profile</a:t>
            </a:r>
            <a:r>
              <a:rPr lang="en" sz="1100">
                <a:solidFill>
                  <a:schemeClr val="dk1"/>
                </a:solidFill>
                <a:latin typeface="Lato"/>
                <a:ea typeface="Lato"/>
                <a:cs typeface="Lato"/>
                <a:sym typeface="Lato"/>
              </a:rPr>
              <a:t>. Have each Scout register or update their profile at CAMPMASTERS.org.</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AutoNum type="arabicPeriod"/>
            </a:pPr>
            <a:r>
              <a:rPr lang="en" sz="1100" b="1">
                <a:solidFill>
                  <a:schemeClr val="dk1"/>
                </a:solidFill>
                <a:latin typeface="Lato"/>
                <a:ea typeface="Lato"/>
                <a:cs typeface="Lato"/>
                <a:sym typeface="Lato"/>
              </a:rPr>
              <a:t>Ready to Sell!</a:t>
            </a:r>
            <a:r>
              <a:rPr lang="en" sz="1100">
                <a:solidFill>
                  <a:schemeClr val="dk1"/>
                </a:solidFill>
                <a:latin typeface="Lato"/>
                <a:ea typeface="Lato"/>
                <a:cs typeface="Lato"/>
                <a:sym typeface="Lato"/>
              </a:rPr>
              <a:t> Add CAMP MASTERS to their phones.</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AutoNum type="arabicPeriod"/>
            </a:pPr>
            <a:r>
              <a:rPr lang="en" sz="1100" b="1">
                <a:solidFill>
                  <a:schemeClr val="dk1"/>
                </a:solidFill>
                <a:latin typeface="Lato"/>
                <a:ea typeface="Lato"/>
                <a:cs typeface="Lato"/>
                <a:sym typeface="Lato"/>
              </a:rPr>
              <a:t>Sharing is Caring</a:t>
            </a:r>
            <a:r>
              <a:rPr lang="en" sz="1100">
                <a:solidFill>
                  <a:schemeClr val="dk1"/>
                </a:solidFill>
                <a:latin typeface="Lato"/>
                <a:ea typeface="Lato"/>
                <a:cs typeface="Lato"/>
                <a:sym typeface="Lato"/>
              </a:rPr>
              <a:t>. Explain how they can share their CAMP MASTERS profile link with friends, family and through social media.</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AutoNum type="arabicPeriod"/>
            </a:pPr>
            <a:r>
              <a:rPr lang="en" sz="1100" b="1">
                <a:solidFill>
                  <a:schemeClr val="dk1"/>
                </a:solidFill>
                <a:latin typeface="Lato"/>
                <a:ea typeface="Lato"/>
                <a:cs typeface="Lato"/>
                <a:sym typeface="Lato"/>
              </a:rPr>
              <a:t>Cover What’s Critical</a:t>
            </a:r>
            <a:r>
              <a:rPr lang="en" sz="1100">
                <a:solidFill>
                  <a:schemeClr val="dk1"/>
                </a:solidFill>
                <a:latin typeface="Lato"/>
                <a:ea typeface="Lato"/>
                <a:cs typeface="Lato"/>
                <a:sym typeface="Lato"/>
              </a:rPr>
              <a:t>. Spend some time explaining the different ways to sell, key dates for the program and show and sell locations.</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AutoNum type="arabicPeriod"/>
            </a:pPr>
            <a:r>
              <a:rPr lang="en" sz="1100" b="1">
                <a:solidFill>
                  <a:schemeClr val="dk1"/>
                </a:solidFill>
                <a:latin typeface="Lato"/>
                <a:ea typeface="Lato"/>
                <a:cs typeface="Lato"/>
                <a:sym typeface="Lato"/>
              </a:rPr>
              <a:t>Focus on the Goal</a:t>
            </a:r>
            <a:r>
              <a:rPr lang="en" sz="1100">
                <a:solidFill>
                  <a:schemeClr val="dk1"/>
                </a:solidFill>
                <a:latin typeface="Lato"/>
                <a:ea typeface="Lato"/>
                <a:cs typeface="Lato"/>
                <a:sym typeface="Lato"/>
              </a:rPr>
              <a:t>. Motivate Scouts to take on the Unit Scout goal and to pick an awesome prize as part of their goal! </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AutoNum type="arabicPeriod"/>
            </a:pPr>
            <a:r>
              <a:rPr lang="en" sz="1100" b="1">
                <a:solidFill>
                  <a:schemeClr val="dk1"/>
                </a:solidFill>
                <a:latin typeface="Lato"/>
                <a:ea typeface="Lato"/>
                <a:cs typeface="Lato"/>
                <a:sym typeface="Lato"/>
              </a:rPr>
              <a:t>Create a Memory</a:t>
            </a:r>
            <a:r>
              <a:rPr lang="en" sz="1100">
                <a:solidFill>
                  <a:schemeClr val="dk1"/>
                </a:solidFill>
                <a:latin typeface="Lato"/>
                <a:ea typeface="Lato"/>
                <a:cs typeface="Lato"/>
                <a:sym typeface="Lato"/>
              </a:rPr>
              <a:t>. End the night with a fun and memorable event. Scouts love to be part of the action. And they always love a good pie to the face of their Unit Leader!</a:t>
            </a:r>
            <a:endParaRPr sz="1100">
              <a:solidFill>
                <a:schemeClr val="dk1"/>
              </a:solidFill>
              <a:latin typeface="Lato"/>
              <a:ea typeface="Lato"/>
              <a:cs typeface="Lato"/>
              <a:sym typeface="Lato"/>
            </a:endParaRPr>
          </a:p>
        </p:txBody>
      </p:sp>
      <p:pic>
        <p:nvPicPr>
          <p:cNvPr id="371" name="Google Shape;371;p38"/>
          <p:cNvPicPr preferRelativeResize="0"/>
          <p:nvPr/>
        </p:nvPicPr>
        <p:blipFill rotWithShape="1">
          <a:blip r:embed="rId4">
            <a:alphaModFix/>
          </a:blip>
          <a:srcRect l="22725" t="11221" r="24324"/>
          <a:stretch/>
        </p:blipFill>
        <p:spPr>
          <a:xfrm>
            <a:off x="3276317" y="6355600"/>
            <a:ext cx="1651983" cy="3216851"/>
          </a:xfrm>
          <a:prstGeom prst="rect">
            <a:avLst/>
          </a:prstGeom>
          <a:noFill/>
          <a:ln>
            <a:noFill/>
          </a:ln>
        </p:spPr>
      </p:pic>
      <p:pic>
        <p:nvPicPr>
          <p:cNvPr id="372" name="Google Shape;372;p38"/>
          <p:cNvPicPr preferRelativeResize="0"/>
          <p:nvPr/>
        </p:nvPicPr>
        <p:blipFill rotWithShape="1">
          <a:blip r:embed="rId5">
            <a:alphaModFix/>
          </a:blip>
          <a:srcRect l="26847" b="19211"/>
          <a:stretch/>
        </p:blipFill>
        <p:spPr>
          <a:xfrm>
            <a:off x="5030546" y="6355600"/>
            <a:ext cx="1242103" cy="1371775"/>
          </a:xfrm>
          <a:prstGeom prst="rect">
            <a:avLst/>
          </a:prstGeom>
          <a:noFill/>
          <a:ln>
            <a:noFill/>
          </a:ln>
        </p:spPr>
      </p:pic>
      <p:pic>
        <p:nvPicPr>
          <p:cNvPr id="373" name="Google Shape;373;p38"/>
          <p:cNvPicPr preferRelativeResize="0"/>
          <p:nvPr/>
        </p:nvPicPr>
        <p:blipFill>
          <a:blip r:embed="rId6">
            <a:alphaModFix/>
          </a:blip>
          <a:stretch>
            <a:fillRect/>
          </a:stretch>
        </p:blipFill>
        <p:spPr>
          <a:xfrm>
            <a:off x="5030550" y="7821300"/>
            <a:ext cx="2224424" cy="1751145"/>
          </a:xfrm>
          <a:prstGeom prst="rect">
            <a:avLst/>
          </a:prstGeom>
          <a:noFill/>
          <a:ln>
            <a:noFill/>
          </a:ln>
        </p:spPr>
      </p:pic>
      <p:pic>
        <p:nvPicPr>
          <p:cNvPr id="374" name="Google Shape;374;p38"/>
          <p:cNvPicPr preferRelativeResize="0"/>
          <p:nvPr/>
        </p:nvPicPr>
        <p:blipFill rotWithShape="1">
          <a:blip r:embed="rId7">
            <a:alphaModFix/>
          </a:blip>
          <a:srcRect l="14791" t="12608" r="16602" b="7186"/>
          <a:stretch/>
        </p:blipFill>
        <p:spPr>
          <a:xfrm>
            <a:off x="6374889" y="6355598"/>
            <a:ext cx="880088" cy="1371774"/>
          </a:xfrm>
          <a:prstGeom prst="rect">
            <a:avLst/>
          </a:prstGeom>
          <a:noFill/>
          <a:ln>
            <a:noFill/>
          </a:ln>
        </p:spPr>
      </p:pic>
      <p:pic>
        <p:nvPicPr>
          <p:cNvPr id="375" name="Google Shape;375;p38"/>
          <p:cNvPicPr preferRelativeResize="0"/>
          <p:nvPr/>
        </p:nvPicPr>
        <p:blipFill>
          <a:blip r:embed="rId8">
            <a:alphaModFix/>
          </a:blip>
          <a:stretch>
            <a:fillRect/>
          </a:stretch>
        </p:blipFill>
        <p:spPr>
          <a:xfrm>
            <a:off x="735975" y="6186400"/>
            <a:ext cx="2438100" cy="34107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9"/>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9"/>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CAMP MASTERS APP</a:t>
            </a:r>
            <a:endParaRPr sz="3000" b="1">
              <a:solidFill>
                <a:srgbClr val="445743"/>
              </a:solidFill>
              <a:latin typeface="Lato"/>
              <a:ea typeface="Lato"/>
              <a:cs typeface="Lato"/>
              <a:sym typeface="Lato"/>
            </a:endParaRPr>
          </a:p>
        </p:txBody>
      </p:sp>
      <p:pic>
        <p:nvPicPr>
          <p:cNvPr id="382" name="Google Shape;382;p39"/>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383" name="Google Shape;383;p39"/>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384" name="Google Shape;384;p39"/>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pic>
        <p:nvPicPr>
          <p:cNvPr id="385" name="Google Shape;385;p39"/>
          <p:cNvPicPr preferRelativeResize="0"/>
          <p:nvPr/>
        </p:nvPicPr>
        <p:blipFill rotWithShape="1">
          <a:blip r:embed="rId5">
            <a:alphaModFix/>
          </a:blip>
          <a:srcRect r="34584"/>
          <a:stretch/>
        </p:blipFill>
        <p:spPr>
          <a:xfrm>
            <a:off x="379399" y="0"/>
            <a:ext cx="742101" cy="2081927"/>
          </a:xfrm>
          <a:prstGeom prst="rect">
            <a:avLst/>
          </a:prstGeom>
          <a:noFill/>
          <a:ln>
            <a:noFill/>
          </a:ln>
        </p:spPr>
      </p:pic>
      <p:sp>
        <p:nvSpPr>
          <p:cNvPr id="386" name="Google Shape;386;p39"/>
          <p:cNvSpPr txBox="1"/>
          <p:nvPr/>
        </p:nvSpPr>
        <p:spPr>
          <a:xfrm>
            <a:off x="1662225" y="1351475"/>
            <a:ext cx="5802600" cy="58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latin typeface="Lato"/>
                <a:ea typeface="Lato"/>
                <a:cs typeface="Lato"/>
                <a:sym typeface="Lato"/>
              </a:rPr>
              <a:t>SCOUTS, PARENTS  &amp; LEADERS</a:t>
            </a:r>
            <a:endParaRPr sz="1100" b="1">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Follow these instructions to easily create a CAMP MASTERS app icon on your smartphone. </a:t>
            </a:r>
            <a:endParaRPr sz="1100">
              <a:latin typeface="Lato"/>
              <a:ea typeface="Lato"/>
              <a:cs typeface="Lato"/>
              <a:sym typeface="Lato"/>
            </a:endParaRPr>
          </a:p>
        </p:txBody>
      </p:sp>
      <p:sp>
        <p:nvSpPr>
          <p:cNvPr id="387" name="Google Shape;387;p39"/>
          <p:cNvSpPr/>
          <p:nvPr/>
        </p:nvSpPr>
        <p:spPr>
          <a:xfrm>
            <a:off x="5939162" y="2132550"/>
            <a:ext cx="1728900" cy="741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6921627" y="2144877"/>
            <a:ext cx="505800" cy="741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6649819" y="1987080"/>
            <a:ext cx="505800" cy="741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0" name="Google Shape;390;p39"/>
          <p:cNvPicPr preferRelativeResize="0"/>
          <p:nvPr/>
        </p:nvPicPr>
        <p:blipFill>
          <a:blip r:embed="rId6">
            <a:alphaModFix/>
          </a:blip>
          <a:stretch>
            <a:fillRect/>
          </a:stretch>
        </p:blipFill>
        <p:spPr>
          <a:xfrm>
            <a:off x="5953419" y="5915454"/>
            <a:ext cx="1511407" cy="2883735"/>
          </a:xfrm>
          <a:prstGeom prst="rect">
            <a:avLst/>
          </a:prstGeom>
          <a:noFill/>
          <a:ln>
            <a:noFill/>
          </a:ln>
        </p:spPr>
      </p:pic>
      <p:pic>
        <p:nvPicPr>
          <p:cNvPr id="391" name="Google Shape;391;p39"/>
          <p:cNvPicPr preferRelativeResize="0"/>
          <p:nvPr/>
        </p:nvPicPr>
        <p:blipFill>
          <a:blip r:embed="rId7">
            <a:alphaModFix/>
          </a:blip>
          <a:stretch>
            <a:fillRect/>
          </a:stretch>
        </p:blipFill>
        <p:spPr>
          <a:xfrm>
            <a:off x="3843320" y="5915458"/>
            <a:ext cx="1511407" cy="2883719"/>
          </a:xfrm>
          <a:prstGeom prst="rect">
            <a:avLst/>
          </a:prstGeom>
          <a:noFill/>
          <a:ln>
            <a:noFill/>
          </a:ln>
        </p:spPr>
      </p:pic>
      <p:pic>
        <p:nvPicPr>
          <p:cNvPr id="392" name="Google Shape;392;p39"/>
          <p:cNvPicPr preferRelativeResize="0"/>
          <p:nvPr/>
        </p:nvPicPr>
        <p:blipFill>
          <a:blip r:embed="rId8">
            <a:alphaModFix/>
          </a:blip>
          <a:stretch>
            <a:fillRect/>
          </a:stretch>
        </p:blipFill>
        <p:spPr>
          <a:xfrm>
            <a:off x="1768325" y="5915462"/>
            <a:ext cx="1511407" cy="2883739"/>
          </a:xfrm>
          <a:prstGeom prst="rect">
            <a:avLst/>
          </a:prstGeom>
          <a:noFill/>
          <a:ln>
            <a:noFill/>
          </a:ln>
        </p:spPr>
      </p:pic>
      <p:pic>
        <p:nvPicPr>
          <p:cNvPr id="393" name="Google Shape;393;p39"/>
          <p:cNvPicPr preferRelativeResize="0"/>
          <p:nvPr/>
        </p:nvPicPr>
        <p:blipFill>
          <a:blip r:embed="rId9">
            <a:alphaModFix/>
          </a:blip>
          <a:stretch>
            <a:fillRect/>
          </a:stretch>
        </p:blipFill>
        <p:spPr>
          <a:xfrm>
            <a:off x="5848362" y="1987075"/>
            <a:ext cx="1511407" cy="2883735"/>
          </a:xfrm>
          <a:prstGeom prst="rect">
            <a:avLst/>
          </a:prstGeom>
          <a:noFill/>
          <a:ln>
            <a:noFill/>
          </a:ln>
        </p:spPr>
      </p:pic>
      <p:pic>
        <p:nvPicPr>
          <p:cNvPr id="394" name="Google Shape;394;p39"/>
          <p:cNvPicPr preferRelativeResize="0"/>
          <p:nvPr/>
        </p:nvPicPr>
        <p:blipFill>
          <a:blip r:embed="rId10">
            <a:alphaModFix/>
          </a:blip>
          <a:stretch>
            <a:fillRect/>
          </a:stretch>
        </p:blipFill>
        <p:spPr>
          <a:xfrm>
            <a:off x="3767444" y="1987077"/>
            <a:ext cx="1511407" cy="2883723"/>
          </a:xfrm>
          <a:prstGeom prst="rect">
            <a:avLst/>
          </a:prstGeom>
          <a:noFill/>
          <a:ln>
            <a:noFill/>
          </a:ln>
        </p:spPr>
      </p:pic>
      <p:pic>
        <p:nvPicPr>
          <p:cNvPr id="395" name="Google Shape;395;p39"/>
          <p:cNvPicPr preferRelativeResize="0"/>
          <p:nvPr/>
        </p:nvPicPr>
        <p:blipFill>
          <a:blip r:embed="rId11">
            <a:alphaModFix/>
          </a:blip>
          <a:stretch>
            <a:fillRect/>
          </a:stretch>
        </p:blipFill>
        <p:spPr>
          <a:xfrm>
            <a:off x="1768325" y="1987077"/>
            <a:ext cx="1511407" cy="2883755"/>
          </a:xfrm>
          <a:prstGeom prst="rect">
            <a:avLst/>
          </a:prstGeom>
          <a:noFill/>
          <a:ln>
            <a:noFill/>
          </a:ln>
        </p:spPr>
      </p:pic>
      <p:sp>
        <p:nvSpPr>
          <p:cNvPr id="396" name="Google Shape;396;p39"/>
          <p:cNvSpPr txBox="1"/>
          <p:nvPr/>
        </p:nvSpPr>
        <p:spPr>
          <a:xfrm>
            <a:off x="2019300" y="4985138"/>
            <a:ext cx="10002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Open Safari</a:t>
            </a:r>
            <a:endParaRPr sz="900" b="1">
              <a:latin typeface="Lato"/>
              <a:ea typeface="Lato"/>
              <a:cs typeface="Lato"/>
              <a:sym typeface="Lato"/>
            </a:endParaRPr>
          </a:p>
          <a:p>
            <a:pPr marL="0" lvl="0" indent="0" algn="ctr" rtl="0">
              <a:spcBef>
                <a:spcPts val="0"/>
              </a:spcBef>
              <a:spcAft>
                <a:spcPts val="0"/>
              </a:spcAft>
              <a:buNone/>
            </a:pPr>
            <a:r>
              <a:rPr lang="en" sz="900">
                <a:latin typeface="Lato"/>
                <a:ea typeface="Lato"/>
                <a:cs typeface="Lato"/>
                <a:sym typeface="Lato"/>
              </a:rPr>
              <a:t>Chrome on Android</a:t>
            </a:r>
            <a:endParaRPr sz="900">
              <a:latin typeface="Lato"/>
              <a:ea typeface="Lato"/>
              <a:cs typeface="Lato"/>
              <a:sym typeface="Lato"/>
            </a:endParaRPr>
          </a:p>
        </p:txBody>
      </p:sp>
      <p:sp>
        <p:nvSpPr>
          <p:cNvPr id="397" name="Google Shape;397;p39"/>
          <p:cNvSpPr txBox="1"/>
          <p:nvPr/>
        </p:nvSpPr>
        <p:spPr>
          <a:xfrm>
            <a:off x="3374000" y="4985125"/>
            <a:ext cx="23364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Go to</a:t>
            </a:r>
            <a:br>
              <a:rPr lang="en" sz="900" b="1">
                <a:latin typeface="Lato"/>
                <a:ea typeface="Lato"/>
                <a:cs typeface="Lato"/>
                <a:sym typeface="Lato"/>
              </a:rPr>
            </a:br>
            <a:r>
              <a:rPr lang="en" sz="800" b="1">
                <a:latin typeface="Lato"/>
                <a:ea typeface="Lato"/>
                <a:cs typeface="Lato"/>
                <a:sym typeface="Lato"/>
              </a:rPr>
              <a:t>ordering.campmasters.com/Account/Login</a:t>
            </a:r>
            <a:endParaRPr sz="800" b="1">
              <a:latin typeface="Lato"/>
              <a:ea typeface="Lato"/>
              <a:cs typeface="Lato"/>
              <a:sym typeface="Lato"/>
            </a:endParaRPr>
          </a:p>
        </p:txBody>
      </p:sp>
      <p:sp>
        <p:nvSpPr>
          <p:cNvPr id="398" name="Google Shape;398;p39"/>
          <p:cNvSpPr txBox="1"/>
          <p:nvPr/>
        </p:nvSpPr>
        <p:spPr>
          <a:xfrm>
            <a:off x="5738649" y="4985125"/>
            <a:ext cx="17289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Enter your login and click “Remember Me” then Login</a:t>
            </a:r>
            <a:endParaRPr sz="900" b="1">
              <a:latin typeface="Lato"/>
              <a:ea typeface="Lato"/>
              <a:cs typeface="Lato"/>
              <a:sym typeface="Lato"/>
            </a:endParaRPr>
          </a:p>
          <a:p>
            <a:pPr marL="0" lvl="0" indent="0" algn="ctr" rtl="0">
              <a:spcBef>
                <a:spcPts val="0"/>
              </a:spcBef>
              <a:spcAft>
                <a:spcPts val="0"/>
              </a:spcAft>
              <a:buNone/>
            </a:pPr>
            <a:endParaRPr sz="600" b="1">
              <a:latin typeface="Lato"/>
              <a:ea typeface="Lato"/>
              <a:cs typeface="Lato"/>
              <a:sym typeface="Lato"/>
            </a:endParaRPr>
          </a:p>
          <a:p>
            <a:pPr marL="0" lvl="0" indent="0" algn="ctr" rtl="0">
              <a:spcBef>
                <a:spcPts val="0"/>
              </a:spcBef>
              <a:spcAft>
                <a:spcPts val="0"/>
              </a:spcAft>
              <a:buNone/>
            </a:pPr>
            <a:r>
              <a:rPr lang="en" sz="900" b="1">
                <a:latin typeface="Lato"/>
                <a:ea typeface="Lato"/>
                <a:cs typeface="Lato"/>
                <a:sym typeface="Lato"/>
              </a:rPr>
              <a:t>Once on your dashboard, click the menu button (</a:t>
            </a:r>
            <a:r>
              <a:rPr lang="en" sz="900">
                <a:latin typeface="Lato"/>
                <a:ea typeface="Lato"/>
                <a:cs typeface="Lato"/>
                <a:sym typeface="Lato"/>
              </a:rPr>
              <a:t>circled icon above</a:t>
            </a:r>
            <a:r>
              <a:rPr lang="en" sz="900" b="1">
                <a:latin typeface="Lato"/>
                <a:ea typeface="Lato"/>
                <a:cs typeface="Lato"/>
                <a:sym typeface="Lato"/>
              </a:rPr>
              <a:t>)</a:t>
            </a:r>
            <a:endParaRPr sz="900" b="1">
              <a:latin typeface="Lato"/>
              <a:ea typeface="Lato"/>
              <a:cs typeface="Lato"/>
              <a:sym typeface="Lato"/>
            </a:endParaRPr>
          </a:p>
          <a:p>
            <a:pPr marL="0" lvl="0" indent="0" algn="ctr" rtl="0">
              <a:spcBef>
                <a:spcPts val="0"/>
              </a:spcBef>
              <a:spcAft>
                <a:spcPts val="0"/>
              </a:spcAft>
              <a:buNone/>
            </a:pPr>
            <a:r>
              <a:rPr lang="en" sz="900">
                <a:latin typeface="Lato"/>
                <a:ea typeface="Lato"/>
                <a:cs typeface="Lato"/>
                <a:sym typeface="Lato"/>
              </a:rPr>
              <a:t>(3 dots in upper right on Android)</a:t>
            </a:r>
            <a:endParaRPr sz="900">
              <a:latin typeface="Lato"/>
              <a:ea typeface="Lato"/>
              <a:cs typeface="Lato"/>
              <a:sym typeface="Lato"/>
            </a:endParaRPr>
          </a:p>
        </p:txBody>
      </p:sp>
      <p:sp>
        <p:nvSpPr>
          <p:cNvPr id="399" name="Google Shape;399;p39"/>
          <p:cNvSpPr txBox="1"/>
          <p:nvPr/>
        </p:nvSpPr>
        <p:spPr>
          <a:xfrm>
            <a:off x="2028825" y="8871338"/>
            <a:ext cx="10002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Select “Add to Home Screen”</a:t>
            </a:r>
            <a:endParaRPr sz="900" b="1">
              <a:latin typeface="Lato"/>
              <a:ea typeface="Lato"/>
              <a:cs typeface="Lato"/>
              <a:sym typeface="Lato"/>
            </a:endParaRPr>
          </a:p>
        </p:txBody>
      </p:sp>
      <p:sp>
        <p:nvSpPr>
          <p:cNvPr id="400" name="Google Shape;400;p39"/>
          <p:cNvSpPr txBox="1"/>
          <p:nvPr/>
        </p:nvSpPr>
        <p:spPr>
          <a:xfrm>
            <a:off x="3431150" y="8871325"/>
            <a:ext cx="23364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Then click “Add”</a:t>
            </a:r>
            <a:endParaRPr sz="900" b="1">
              <a:latin typeface="Lato"/>
              <a:ea typeface="Lato"/>
              <a:cs typeface="Lato"/>
              <a:sym typeface="Lato"/>
            </a:endParaRPr>
          </a:p>
        </p:txBody>
      </p:sp>
      <p:sp>
        <p:nvSpPr>
          <p:cNvPr id="401" name="Google Shape;401;p39"/>
          <p:cNvSpPr txBox="1"/>
          <p:nvPr/>
        </p:nvSpPr>
        <p:spPr>
          <a:xfrm>
            <a:off x="5843424" y="8871325"/>
            <a:ext cx="17289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Ready to sell? Click the icon!</a:t>
            </a:r>
            <a:endParaRPr sz="900" b="1">
              <a:latin typeface="Lato"/>
              <a:ea typeface="Lato"/>
              <a:cs typeface="Lato"/>
              <a:sym typeface="Lato"/>
            </a:endParaRPr>
          </a:p>
        </p:txBody>
      </p:sp>
      <p:sp>
        <p:nvSpPr>
          <p:cNvPr id="402" name="Google Shape;402;p39"/>
          <p:cNvSpPr/>
          <p:nvPr/>
        </p:nvSpPr>
        <p:spPr>
          <a:xfrm>
            <a:off x="6010275" y="3905425"/>
            <a:ext cx="197700" cy="295200"/>
          </a:xfrm>
          <a:prstGeom prst="upArrow">
            <a:avLst>
              <a:gd name="adj1" fmla="val 50000"/>
              <a:gd name="adj2" fmla="val 50000"/>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9"/>
          <p:cNvSpPr/>
          <p:nvPr/>
        </p:nvSpPr>
        <p:spPr>
          <a:xfrm>
            <a:off x="6505575" y="4512950"/>
            <a:ext cx="197700" cy="206400"/>
          </a:xfrm>
          <a:prstGeom prst="ellipse">
            <a:avLst/>
          </a:prstGeom>
          <a:noFill/>
          <a:ln w="9525" cap="flat" cmpd="sng">
            <a:solidFill>
              <a:srgbClr val="4457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9"/>
          <p:cNvSpPr/>
          <p:nvPr/>
        </p:nvSpPr>
        <p:spPr>
          <a:xfrm rot="5400000">
            <a:off x="1685925" y="7895513"/>
            <a:ext cx="197700" cy="295200"/>
          </a:xfrm>
          <a:prstGeom prst="upArrow">
            <a:avLst>
              <a:gd name="adj1" fmla="val 50000"/>
              <a:gd name="adj2" fmla="val 50000"/>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9"/>
          <p:cNvSpPr/>
          <p:nvPr/>
        </p:nvSpPr>
        <p:spPr>
          <a:xfrm rot="-5259230">
            <a:off x="5283833" y="6114176"/>
            <a:ext cx="197866" cy="295456"/>
          </a:xfrm>
          <a:prstGeom prst="upArrow">
            <a:avLst>
              <a:gd name="adj1" fmla="val 50000"/>
              <a:gd name="adj2" fmla="val 50000"/>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9"/>
          <p:cNvSpPr/>
          <p:nvPr/>
        </p:nvSpPr>
        <p:spPr>
          <a:xfrm rot="5400000">
            <a:off x="1657350" y="2246588"/>
            <a:ext cx="197700" cy="295200"/>
          </a:xfrm>
          <a:prstGeom prst="upArrow">
            <a:avLst>
              <a:gd name="adj1" fmla="val 50000"/>
              <a:gd name="adj2" fmla="val 50000"/>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0"/>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ACCEPTING CREDIT CARDS</a:t>
            </a:r>
            <a:endParaRPr sz="3000" b="1">
              <a:solidFill>
                <a:srgbClr val="445743"/>
              </a:solidFill>
              <a:latin typeface="Lato"/>
              <a:ea typeface="Lato"/>
              <a:cs typeface="Lato"/>
              <a:sym typeface="Lato"/>
            </a:endParaRPr>
          </a:p>
        </p:txBody>
      </p:sp>
      <p:pic>
        <p:nvPicPr>
          <p:cNvPr id="413" name="Google Shape;413;p40"/>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414" name="Google Shape;414;p40"/>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415" name="Google Shape;415;p40"/>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416" name="Google Shape;416;p40"/>
          <p:cNvPicPr preferRelativeResize="0"/>
          <p:nvPr/>
        </p:nvPicPr>
        <p:blipFill rotWithShape="1">
          <a:blip r:embed="rId5">
            <a:alphaModFix/>
          </a:blip>
          <a:srcRect r="34584"/>
          <a:stretch/>
        </p:blipFill>
        <p:spPr>
          <a:xfrm>
            <a:off x="379399" y="0"/>
            <a:ext cx="742101" cy="2081927"/>
          </a:xfrm>
          <a:prstGeom prst="rect">
            <a:avLst/>
          </a:prstGeom>
          <a:noFill/>
          <a:ln>
            <a:noFill/>
          </a:ln>
        </p:spPr>
      </p:pic>
      <p:sp>
        <p:nvSpPr>
          <p:cNvPr id="417" name="Google Shape;417;p40"/>
          <p:cNvSpPr txBox="1"/>
          <p:nvPr/>
        </p:nvSpPr>
        <p:spPr>
          <a:xfrm>
            <a:off x="1662225" y="1503875"/>
            <a:ext cx="5802600" cy="748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CAMP MASTERS has partnered with PayAnywhere to provide accounts and free readers to all Units.  Just go to: </a:t>
            </a:r>
            <a:r>
              <a:rPr lang="en" sz="1100" u="sng">
                <a:solidFill>
                  <a:schemeClr val="hlink"/>
                </a:solidFill>
                <a:latin typeface="Lato"/>
                <a:ea typeface="Lato"/>
                <a:cs typeface="Lato"/>
                <a:sym typeface="Lato"/>
                <a:hlinkClick r:id="rId6"/>
              </a:rPr>
              <a:t>payanywhere.com/campmasters</a:t>
            </a:r>
            <a:endParaRPr sz="1100">
              <a:latin typeface="Lato"/>
              <a:ea typeface="Lato"/>
              <a:cs typeface="Lato"/>
              <a:sym typeface="Lato"/>
            </a:endParaRPr>
          </a:p>
        </p:txBody>
      </p:sp>
      <p:pic>
        <p:nvPicPr>
          <p:cNvPr id="418" name="Google Shape;418;p40"/>
          <p:cNvPicPr preferRelativeResize="0"/>
          <p:nvPr/>
        </p:nvPicPr>
        <p:blipFill rotWithShape="1">
          <a:blip r:embed="rId7">
            <a:alphaModFix/>
          </a:blip>
          <a:srcRect l="1690" t="20580" r="8872" b="5014"/>
          <a:stretch/>
        </p:blipFill>
        <p:spPr>
          <a:xfrm>
            <a:off x="1683000" y="2090527"/>
            <a:ext cx="5663297" cy="3551415"/>
          </a:xfrm>
          <a:prstGeom prst="rect">
            <a:avLst/>
          </a:prstGeom>
          <a:noFill/>
          <a:ln>
            <a:noFill/>
          </a:ln>
        </p:spPr>
      </p:pic>
      <p:sp>
        <p:nvSpPr>
          <p:cNvPr id="419" name="Google Shape;419;p40"/>
          <p:cNvSpPr/>
          <p:nvPr/>
        </p:nvSpPr>
        <p:spPr>
          <a:xfrm>
            <a:off x="5939162" y="1980150"/>
            <a:ext cx="1728900" cy="741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6921627" y="2373477"/>
            <a:ext cx="505800" cy="741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6649819" y="2215680"/>
            <a:ext cx="505800" cy="741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1"/>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1"/>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CREATE YOUR ACCOUNT</a:t>
            </a:r>
            <a:endParaRPr sz="3000" b="1">
              <a:solidFill>
                <a:srgbClr val="445743"/>
              </a:solidFill>
              <a:latin typeface="Lato"/>
              <a:ea typeface="Lato"/>
              <a:cs typeface="Lato"/>
              <a:sym typeface="Lato"/>
            </a:endParaRPr>
          </a:p>
        </p:txBody>
      </p:sp>
      <p:pic>
        <p:nvPicPr>
          <p:cNvPr id="428" name="Google Shape;428;p41"/>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429" name="Google Shape;429;p41"/>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430" name="Google Shape;430;p41"/>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pic>
        <p:nvPicPr>
          <p:cNvPr id="431" name="Google Shape;431;p41"/>
          <p:cNvPicPr preferRelativeResize="0"/>
          <p:nvPr/>
        </p:nvPicPr>
        <p:blipFill rotWithShape="1">
          <a:blip r:embed="rId5">
            <a:alphaModFix/>
          </a:blip>
          <a:srcRect r="34584"/>
          <a:stretch/>
        </p:blipFill>
        <p:spPr>
          <a:xfrm>
            <a:off x="379399" y="0"/>
            <a:ext cx="742101" cy="2081927"/>
          </a:xfrm>
          <a:prstGeom prst="rect">
            <a:avLst/>
          </a:prstGeom>
          <a:noFill/>
          <a:ln>
            <a:noFill/>
          </a:ln>
        </p:spPr>
      </p:pic>
      <p:pic>
        <p:nvPicPr>
          <p:cNvPr id="432" name="Google Shape;432;p41"/>
          <p:cNvPicPr preferRelativeResize="0"/>
          <p:nvPr/>
        </p:nvPicPr>
        <p:blipFill rotWithShape="1">
          <a:blip r:embed="rId6">
            <a:alphaModFix/>
          </a:blip>
          <a:srcRect l="9503" t="6072" r="1930" b="2478"/>
          <a:stretch/>
        </p:blipFill>
        <p:spPr>
          <a:xfrm>
            <a:off x="1683000" y="1454450"/>
            <a:ext cx="5726728" cy="75341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2"/>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2"/>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TAKE ORDERS ON THE GO</a:t>
            </a:r>
            <a:endParaRPr sz="3000" b="1">
              <a:solidFill>
                <a:srgbClr val="445743"/>
              </a:solidFill>
              <a:latin typeface="Lato"/>
              <a:ea typeface="Lato"/>
              <a:cs typeface="Lato"/>
              <a:sym typeface="Lato"/>
            </a:endParaRPr>
          </a:p>
        </p:txBody>
      </p:sp>
      <p:pic>
        <p:nvPicPr>
          <p:cNvPr id="439" name="Google Shape;439;p42"/>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440" name="Google Shape;440;p42"/>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441" name="Google Shape;441;p42"/>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442" name="Google Shape;442;p42"/>
          <p:cNvPicPr preferRelativeResize="0"/>
          <p:nvPr/>
        </p:nvPicPr>
        <p:blipFill rotWithShape="1">
          <a:blip r:embed="rId5">
            <a:alphaModFix/>
          </a:blip>
          <a:srcRect r="34584"/>
          <a:stretch/>
        </p:blipFill>
        <p:spPr>
          <a:xfrm>
            <a:off x="379399" y="0"/>
            <a:ext cx="742101" cy="2081927"/>
          </a:xfrm>
          <a:prstGeom prst="rect">
            <a:avLst/>
          </a:prstGeom>
          <a:noFill/>
          <a:ln>
            <a:noFill/>
          </a:ln>
        </p:spPr>
      </p:pic>
      <p:sp>
        <p:nvSpPr>
          <p:cNvPr id="443" name="Google Shape;443;p42"/>
          <p:cNvSpPr/>
          <p:nvPr/>
        </p:nvSpPr>
        <p:spPr>
          <a:xfrm>
            <a:off x="5939162" y="1980150"/>
            <a:ext cx="1728900" cy="741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2"/>
          <p:cNvSpPr/>
          <p:nvPr/>
        </p:nvSpPr>
        <p:spPr>
          <a:xfrm>
            <a:off x="6921627" y="2373477"/>
            <a:ext cx="505800" cy="741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2"/>
          <p:cNvSpPr/>
          <p:nvPr/>
        </p:nvSpPr>
        <p:spPr>
          <a:xfrm>
            <a:off x="6649819" y="2215680"/>
            <a:ext cx="505800" cy="741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6" name="Google Shape;446;p42"/>
          <p:cNvPicPr preferRelativeResize="0"/>
          <p:nvPr/>
        </p:nvPicPr>
        <p:blipFill>
          <a:blip r:embed="rId6">
            <a:alphaModFix/>
          </a:blip>
          <a:stretch>
            <a:fillRect/>
          </a:stretch>
        </p:blipFill>
        <p:spPr>
          <a:xfrm>
            <a:off x="5988514" y="5709925"/>
            <a:ext cx="1458446" cy="2847409"/>
          </a:xfrm>
          <a:prstGeom prst="rect">
            <a:avLst/>
          </a:prstGeom>
          <a:noFill/>
          <a:ln>
            <a:noFill/>
          </a:ln>
        </p:spPr>
      </p:pic>
      <p:pic>
        <p:nvPicPr>
          <p:cNvPr id="447" name="Google Shape;447;p42"/>
          <p:cNvPicPr preferRelativeResize="0"/>
          <p:nvPr/>
        </p:nvPicPr>
        <p:blipFill>
          <a:blip r:embed="rId7">
            <a:alphaModFix/>
          </a:blip>
          <a:stretch>
            <a:fillRect/>
          </a:stretch>
        </p:blipFill>
        <p:spPr>
          <a:xfrm>
            <a:off x="3887355" y="5709925"/>
            <a:ext cx="1458446" cy="2847409"/>
          </a:xfrm>
          <a:prstGeom prst="rect">
            <a:avLst/>
          </a:prstGeom>
          <a:noFill/>
          <a:ln>
            <a:noFill/>
          </a:ln>
        </p:spPr>
      </p:pic>
      <p:pic>
        <p:nvPicPr>
          <p:cNvPr id="448" name="Google Shape;448;p42"/>
          <p:cNvPicPr preferRelativeResize="0"/>
          <p:nvPr/>
        </p:nvPicPr>
        <p:blipFill>
          <a:blip r:embed="rId8">
            <a:alphaModFix/>
          </a:blip>
          <a:stretch>
            <a:fillRect/>
          </a:stretch>
        </p:blipFill>
        <p:spPr>
          <a:xfrm>
            <a:off x="1786188" y="5686875"/>
            <a:ext cx="1458446" cy="2847409"/>
          </a:xfrm>
          <a:prstGeom prst="rect">
            <a:avLst/>
          </a:prstGeom>
          <a:noFill/>
          <a:ln>
            <a:noFill/>
          </a:ln>
        </p:spPr>
      </p:pic>
      <p:pic>
        <p:nvPicPr>
          <p:cNvPr id="449" name="Google Shape;449;p42"/>
          <p:cNvPicPr preferRelativeResize="0"/>
          <p:nvPr/>
        </p:nvPicPr>
        <p:blipFill>
          <a:blip r:embed="rId9">
            <a:alphaModFix/>
          </a:blip>
          <a:stretch>
            <a:fillRect/>
          </a:stretch>
        </p:blipFill>
        <p:spPr>
          <a:xfrm>
            <a:off x="5848362" y="2035600"/>
            <a:ext cx="1458446" cy="2847409"/>
          </a:xfrm>
          <a:prstGeom prst="rect">
            <a:avLst/>
          </a:prstGeom>
          <a:noFill/>
          <a:ln>
            <a:noFill/>
          </a:ln>
        </p:spPr>
      </p:pic>
      <p:pic>
        <p:nvPicPr>
          <p:cNvPr id="450" name="Google Shape;450;p42"/>
          <p:cNvPicPr preferRelativeResize="0"/>
          <p:nvPr/>
        </p:nvPicPr>
        <p:blipFill>
          <a:blip r:embed="rId10">
            <a:alphaModFix/>
          </a:blip>
          <a:stretch>
            <a:fillRect/>
          </a:stretch>
        </p:blipFill>
        <p:spPr>
          <a:xfrm>
            <a:off x="3824037" y="2035600"/>
            <a:ext cx="1458446" cy="2847409"/>
          </a:xfrm>
          <a:prstGeom prst="rect">
            <a:avLst/>
          </a:prstGeom>
          <a:noFill/>
          <a:ln>
            <a:noFill/>
          </a:ln>
        </p:spPr>
      </p:pic>
      <p:pic>
        <p:nvPicPr>
          <p:cNvPr id="451" name="Google Shape;451;p42"/>
          <p:cNvPicPr preferRelativeResize="0"/>
          <p:nvPr/>
        </p:nvPicPr>
        <p:blipFill>
          <a:blip r:embed="rId11">
            <a:alphaModFix/>
          </a:blip>
          <a:stretch>
            <a:fillRect/>
          </a:stretch>
        </p:blipFill>
        <p:spPr>
          <a:xfrm>
            <a:off x="1799700" y="2024075"/>
            <a:ext cx="1458450" cy="2847401"/>
          </a:xfrm>
          <a:prstGeom prst="rect">
            <a:avLst/>
          </a:prstGeom>
          <a:noFill/>
          <a:ln>
            <a:noFill/>
          </a:ln>
        </p:spPr>
      </p:pic>
      <p:sp>
        <p:nvSpPr>
          <p:cNvPr id="452" name="Google Shape;452;p42"/>
          <p:cNvSpPr txBox="1"/>
          <p:nvPr/>
        </p:nvSpPr>
        <p:spPr>
          <a:xfrm>
            <a:off x="2019300" y="4985138"/>
            <a:ext cx="10002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Click “Place a Take Order” from the dashboard</a:t>
            </a:r>
            <a:endParaRPr sz="900">
              <a:latin typeface="Lato"/>
              <a:ea typeface="Lato"/>
              <a:cs typeface="Lato"/>
              <a:sym typeface="Lato"/>
            </a:endParaRPr>
          </a:p>
        </p:txBody>
      </p:sp>
      <p:sp>
        <p:nvSpPr>
          <p:cNvPr id="453" name="Google Shape;453;p42"/>
          <p:cNvSpPr txBox="1"/>
          <p:nvPr/>
        </p:nvSpPr>
        <p:spPr>
          <a:xfrm>
            <a:off x="3374000" y="4985125"/>
            <a:ext cx="23364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This will take you to</a:t>
            </a:r>
            <a:br>
              <a:rPr lang="en" sz="900" b="1">
                <a:latin typeface="Lato"/>
                <a:ea typeface="Lato"/>
                <a:cs typeface="Lato"/>
                <a:sym typeface="Lato"/>
              </a:rPr>
            </a:br>
            <a:r>
              <a:rPr lang="en" sz="900" b="1">
                <a:latin typeface="Lato"/>
                <a:ea typeface="Lato"/>
                <a:cs typeface="Lato"/>
                <a:sym typeface="Lato"/>
              </a:rPr>
              <a:t>the products page.</a:t>
            </a:r>
            <a:endParaRPr sz="800" b="1">
              <a:latin typeface="Lato"/>
              <a:ea typeface="Lato"/>
              <a:cs typeface="Lato"/>
              <a:sym typeface="Lato"/>
            </a:endParaRPr>
          </a:p>
        </p:txBody>
      </p:sp>
      <p:sp>
        <p:nvSpPr>
          <p:cNvPr id="454" name="Google Shape;454;p42"/>
          <p:cNvSpPr txBox="1"/>
          <p:nvPr/>
        </p:nvSpPr>
        <p:spPr>
          <a:xfrm>
            <a:off x="5738649" y="4985125"/>
            <a:ext cx="17289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Scroll down to find the requested product. Then click “Order” to add the item to the shopping cart.</a:t>
            </a:r>
            <a:endParaRPr sz="900">
              <a:latin typeface="Lato"/>
              <a:ea typeface="Lato"/>
              <a:cs typeface="Lato"/>
              <a:sym typeface="Lato"/>
            </a:endParaRPr>
          </a:p>
        </p:txBody>
      </p:sp>
      <p:sp>
        <p:nvSpPr>
          <p:cNvPr id="455" name="Google Shape;455;p42"/>
          <p:cNvSpPr txBox="1"/>
          <p:nvPr/>
        </p:nvSpPr>
        <p:spPr>
          <a:xfrm>
            <a:off x="1733025" y="8642750"/>
            <a:ext cx="15744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A confirmation window will appear. </a:t>
            </a:r>
            <a:r>
              <a:rPr lang="en" sz="900">
                <a:latin typeface="Lato"/>
                <a:ea typeface="Lato"/>
                <a:cs typeface="Lato"/>
                <a:sym typeface="Lato"/>
              </a:rPr>
              <a:t>You can either go to cart or continue adding items.</a:t>
            </a:r>
            <a:endParaRPr sz="900">
              <a:latin typeface="Lato"/>
              <a:ea typeface="Lato"/>
              <a:cs typeface="Lato"/>
              <a:sym typeface="Lato"/>
            </a:endParaRPr>
          </a:p>
        </p:txBody>
      </p:sp>
      <p:sp>
        <p:nvSpPr>
          <p:cNvPr id="456" name="Google Shape;456;p42"/>
          <p:cNvSpPr txBox="1"/>
          <p:nvPr/>
        </p:nvSpPr>
        <p:spPr>
          <a:xfrm>
            <a:off x="3781425" y="8642725"/>
            <a:ext cx="17289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In the cart, you can change the quantity of the product if needed.</a:t>
            </a:r>
            <a:endParaRPr sz="900" b="1">
              <a:latin typeface="Lato"/>
              <a:ea typeface="Lato"/>
              <a:cs typeface="Lato"/>
              <a:sym typeface="Lato"/>
            </a:endParaRPr>
          </a:p>
        </p:txBody>
      </p:sp>
      <p:sp>
        <p:nvSpPr>
          <p:cNvPr id="457" name="Google Shape;457;p42"/>
          <p:cNvSpPr txBox="1"/>
          <p:nvPr/>
        </p:nvSpPr>
        <p:spPr>
          <a:xfrm>
            <a:off x="5843424" y="8642725"/>
            <a:ext cx="17289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Complete the customer</a:t>
            </a:r>
            <a:br>
              <a:rPr lang="en" sz="900" b="1">
                <a:latin typeface="Lato"/>
                <a:ea typeface="Lato"/>
                <a:cs typeface="Lato"/>
                <a:sym typeface="Lato"/>
              </a:rPr>
            </a:br>
            <a:r>
              <a:rPr lang="en" sz="900" b="1">
                <a:latin typeface="Lato"/>
                <a:ea typeface="Lato"/>
                <a:cs typeface="Lato"/>
                <a:sym typeface="Lato"/>
              </a:rPr>
              <a:t>information.</a:t>
            </a:r>
            <a:endParaRPr sz="900" b="1">
              <a:latin typeface="Lato"/>
              <a:ea typeface="Lato"/>
              <a:cs typeface="Lato"/>
              <a:sym typeface="Lato"/>
            </a:endParaRPr>
          </a:p>
        </p:txBody>
      </p:sp>
      <p:sp>
        <p:nvSpPr>
          <p:cNvPr id="458" name="Google Shape;458;p42"/>
          <p:cNvSpPr/>
          <p:nvPr/>
        </p:nvSpPr>
        <p:spPr>
          <a:xfrm rot="-5400000">
            <a:off x="7204375" y="3949975"/>
            <a:ext cx="197700" cy="295200"/>
          </a:xfrm>
          <a:prstGeom prst="upArrow">
            <a:avLst>
              <a:gd name="adj1" fmla="val 50000"/>
              <a:gd name="adj2" fmla="val 50000"/>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2"/>
          <p:cNvSpPr/>
          <p:nvPr/>
        </p:nvSpPr>
        <p:spPr>
          <a:xfrm rot="5400000">
            <a:off x="1685925" y="7666913"/>
            <a:ext cx="197700" cy="295200"/>
          </a:xfrm>
          <a:prstGeom prst="upArrow">
            <a:avLst>
              <a:gd name="adj1" fmla="val 50000"/>
              <a:gd name="adj2" fmla="val 50000"/>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2"/>
          <p:cNvSpPr/>
          <p:nvPr/>
        </p:nvSpPr>
        <p:spPr>
          <a:xfrm rot="-5400000">
            <a:off x="5274452" y="7704875"/>
            <a:ext cx="197700" cy="295500"/>
          </a:xfrm>
          <a:prstGeom prst="upArrow">
            <a:avLst>
              <a:gd name="adj1" fmla="val 50000"/>
              <a:gd name="adj2" fmla="val 50000"/>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2"/>
          <p:cNvSpPr/>
          <p:nvPr/>
        </p:nvSpPr>
        <p:spPr>
          <a:xfrm rot="5400000">
            <a:off x="1772850" y="4094438"/>
            <a:ext cx="197700" cy="295200"/>
          </a:xfrm>
          <a:prstGeom prst="upArrow">
            <a:avLst>
              <a:gd name="adj1" fmla="val 50000"/>
              <a:gd name="adj2" fmla="val 50000"/>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2"/>
          <p:cNvSpPr txBox="1"/>
          <p:nvPr/>
        </p:nvSpPr>
        <p:spPr>
          <a:xfrm>
            <a:off x="1662225" y="1351475"/>
            <a:ext cx="5802600" cy="58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latin typeface="Lato"/>
                <a:ea typeface="Lato"/>
                <a:cs typeface="Lato"/>
                <a:sym typeface="Lato"/>
              </a:rPr>
              <a:t>SCOUTS, PARENTS  &amp; LEADERS</a:t>
            </a:r>
            <a:endParaRPr sz="1100" b="1">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Follow these instructions to easily take orders and payment on your smartphone. </a:t>
            </a:r>
            <a:endParaRPr sz="1100">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3"/>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3"/>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TAKE ORDERS ON THE GO</a:t>
            </a:r>
            <a:endParaRPr sz="3000" b="1">
              <a:solidFill>
                <a:srgbClr val="445743"/>
              </a:solidFill>
              <a:latin typeface="Lato"/>
              <a:ea typeface="Lato"/>
              <a:cs typeface="Lato"/>
              <a:sym typeface="Lato"/>
            </a:endParaRPr>
          </a:p>
        </p:txBody>
      </p:sp>
      <p:pic>
        <p:nvPicPr>
          <p:cNvPr id="469" name="Google Shape;469;p43"/>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470" name="Google Shape;470;p43"/>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471" name="Google Shape;471;p43"/>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472" name="Google Shape;472;p43"/>
          <p:cNvPicPr preferRelativeResize="0"/>
          <p:nvPr/>
        </p:nvPicPr>
        <p:blipFill rotWithShape="1">
          <a:blip r:embed="rId5">
            <a:alphaModFix/>
          </a:blip>
          <a:srcRect r="34584"/>
          <a:stretch/>
        </p:blipFill>
        <p:spPr>
          <a:xfrm>
            <a:off x="379399" y="0"/>
            <a:ext cx="742101" cy="2081927"/>
          </a:xfrm>
          <a:prstGeom prst="rect">
            <a:avLst/>
          </a:prstGeom>
          <a:noFill/>
          <a:ln>
            <a:noFill/>
          </a:ln>
        </p:spPr>
      </p:pic>
      <p:sp>
        <p:nvSpPr>
          <p:cNvPr id="473" name="Google Shape;473;p43"/>
          <p:cNvSpPr/>
          <p:nvPr/>
        </p:nvSpPr>
        <p:spPr>
          <a:xfrm>
            <a:off x="5939162" y="1980150"/>
            <a:ext cx="1728900" cy="741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4" name="Google Shape;474;p43"/>
          <p:cNvPicPr preferRelativeResize="0"/>
          <p:nvPr/>
        </p:nvPicPr>
        <p:blipFill>
          <a:blip r:embed="rId6">
            <a:alphaModFix/>
          </a:blip>
          <a:stretch>
            <a:fillRect/>
          </a:stretch>
        </p:blipFill>
        <p:spPr>
          <a:xfrm>
            <a:off x="5988536" y="5709925"/>
            <a:ext cx="1458442" cy="2847372"/>
          </a:xfrm>
          <a:prstGeom prst="rect">
            <a:avLst/>
          </a:prstGeom>
          <a:noFill/>
          <a:ln>
            <a:noFill/>
          </a:ln>
        </p:spPr>
      </p:pic>
      <p:pic>
        <p:nvPicPr>
          <p:cNvPr id="475" name="Google Shape;475;p43"/>
          <p:cNvPicPr preferRelativeResize="0"/>
          <p:nvPr/>
        </p:nvPicPr>
        <p:blipFill>
          <a:blip r:embed="rId7">
            <a:alphaModFix/>
          </a:blip>
          <a:stretch>
            <a:fillRect/>
          </a:stretch>
        </p:blipFill>
        <p:spPr>
          <a:xfrm>
            <a:off x="3887356" y="5709937"/>
            <a:ext cx="1458442" cy="2847388"/>
          </a:xfrm>
          <a:prstGeom prst="rect">
            <a:avLst/>
          </a:prstGeom>
          <a:noFill/>
          <a:ln>
            <a:noFill/>
          </a:ln>
        </p:spPr>
      </p:pic>
      <p:pic>
        <p:nvPicPr>
          <p:cNvPr id="476" name="Google Shape;476;p43"/>
          <p:cNvPicPr preferRelativeResize="0"/>
          <p:nvPr/>
        </p:nvPicPr>
        <p:blipFill>
          <a:blip r:embed="rId8">
            <a:alphaModFix/>
          </a:blip>
          <a:stretch>
            <a:fillRect/>
          </a:stretch>
        </p:blipFill>
        <p:spPr>
          <a:xfrm>
            <a:off x="1786185" y="5674903"/>
            <a:ext cx="1458446" cy="2847409"/>
          </a:xfrm>
          <a:prstGeom prst="rect">
            <a:avLst/>
          </a:prstGeom>
          <a:noFill/>
          <a:ln>
            <a:noFill/>
          </a:ln>
        </p:spPr>
      </p:pic>
      <p:pic>
        <p:nvPicPr>
          <p:cNvPr id="477" name="Google Shape;477;p43"/>
          <p:cNvPicPr preferRelativeResize="0"/>
          <p:nvPr/>
        </p:nvPicPr>
        <p:blipFill>
          <a:blip r:embed="rId9">
            <a:alphaModFix/>
          </a:blip>
          <a:stretch>
            <a:fillRect/>
          </a:stretch>
        </p:blipFill>
        <p:spPr>
          <a:xfrm>
            <a:off x="5848343" y="2035600"/>
            <a:ext cx="1458446" cy="2847409"/>
          </a:xfrm>
          <a:prstGeom prst="rect">
            <a:avLst/>
          </a:prstGeom>
          <a:noFill/>
          <a:ln>
            <a:noFill/>
          </a:ln>
        </p:spPr>
      </p:pic>
      <p:pic>
        <p:nvPicPr>
          <p:cNvPr id="478" name="Google Shape;478;p43"/>
          <p:cNvPicPr preferRelativeResize="0"/>
          <p:nvPr/>
        </p:nvPicPr>
        <p:blipFill>
          <a:blip r:embed="rId10">
            <a:alphaModFix/>
          </a:blip>
          <a:stretch>
            <a:fillRect/>
          </a:stretch>
        </p:blipFill>
        <p:spPr>
          <a:xfrm>
            <a:off x="3824029" y="2035600"/>
            <a:ext cx="1458446" cy="2847409"/>
          </a:xfrm>
          <a:prstGeom prst="rect">
            <a:avLst/>
          </a:prstGeom>
          <a:noFill/>
          <a:ln>
            <a:noFill/>
          </a:ln>
        </p:spPr>
      </p:pic>
      <p:pic>
        <p:nvPicPr>
          <p:cNvPr id="479" name="Google Shape;479;p43"/>
          <p:cNvPicPr preferRelativeResize="0"/>
          <p:nvPr/>
        </p:nvPicPr>
        <p:blipFill>
          <a:blip r:embed="rId11">
            <a:alphaModFix/>
          </a:blip>
          <a:stretch>
            <a:fillRect/>
          </a:stretch>
        </p:blipFill>
        <p:spPr>
          <a:xfrm>
            <a:off x="1775737" y="2017441"/>
            <a:ext cx="1511407" cy="2883735"/>
          </a:xfrm>
          <a:prstGeom prst="rect">
            <a:avLst/>
          </a:prstGeom>
          <a:noFill/>
          <a:ln>
            <a:noFill/>
          </a:ln>
        </p:spPr>
      </p:pic>
      <p:sp>
        <p:nvSpPr>
          <p:cNvPr id="480" name="Google Shape;480;p43"/>
          <p:cNvSpPr txBox="1"/>
          <p:nvPr/>
        </p:nvSpPr>
        <p:spPr>
          <a:xfrm>
            <a:off x="1670585" y="4985150"/>
            <a:ext cx="17289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Return to your home screen and open the PayAnywhere app.</a:t>
            </a:r>
            <a:endParaRPr sz="900">
              <a:latin typeface="Lato"/>
              <a:ea typeface="Lato"/>
              <a:cs typeface="Lato"/>
              <a:sym typeface="Lato"/>
            </a:endParaRPr>
          </a:p>
        </p:txBody>
      </p:sp>
      <p:sp>
        <p:nvSpPr>
          <p:cNvPr id="481" name="Google Shape;481;p43"/>
          <p:cNvSpPr txBox="1"/>
          <p:nvPr/>
        </p:nvSpPr>
        <p:spPr>
          <a:xfrm>
            <a:off x="3393050" y="4985125"/>
            <a:ext cx="23364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Enter the total charge.</a:t>
            </a:r>
            <a:endParaRPr sz="800" b="1">
              <a:latin typeface="Lato"/>
              <a:ea typeface="Lato"/>
              <a:cs typeface="Lato"/>
              <a:sym typeface="Lato"/>
            </a:endParaRPr>
          </a:p>
        </p:txBody>
      </p:sp>
      <p:sp>
        <p:nvSpPr>
          <p:cNvPr id="482" name="Google Shape;482;p43"/>
          <p:cNvSpPr txBox="1"/>
          <p:nvPr/>
        </p:nvSpPr>
        <p:spPr>
          <a:xfrm>
            <a:off x="5738649" y="4985125"/>
            <a:ext cx="17289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Insert or swipe the credit card depending on your reader type..</a:t>
            </a:r>
            <a:endParaRPr sz="900">
              <a:latin typeface="Lato"/>
              <a:ea typeface="Lato"/>
              <a:cs typeface="Lato"/>
              <a:sym typeface="Lato"/>
            </a:endParaRPr>
          </a:p>
        </p:txBody>
      </p:sp>
      <p:sp>
        <p:nvSpPr>
          <p:cNvPr id="483" name="Google Shape;483;p43"/>
          <p:cNvSpPr txBox="1"/>
          <p:nvPr/>
        </p:nvSpPr>
        <p:spPr>
          <a:xfrm>
            <a:off x="1733025" y="8642750"/>
            <a:ext cx="15744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Offer the customer a SMS text or email reciept.</a:t>
            </a:r>
            <a:endParaRPr sz="900">
              <a:latin typeface="Lato"/>
              <a:ea typeface="Lato"/>
              <a:cs typeface="Lato"/>
              <a:sym typeface="Lato"/>
            </a:endParaRPr>
          </a:p>
        </p:txBody>
      </p:sp>
      <p:sp>
        <p:nvSpPr>
          <p:cNvPr id="484" name="Google Shape;484;p43"/>
          <p:cNvSpPr txBox="1"/>
          <p:nvPr/>
        </p:nvSpPr>
        <p:spPr>
          <a:xfrm>
            <a:off x="3781425" y="8642725"/>
            <a:ext cx="17289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When you receive payment confirmation, return to CAMP MASTERS window.</a:t>
            </a:r>
            <a:endParaRPr sz="900" b="1">
              <a:latin typeface="Lato"/>
              <a:ea typeface="Lato"/>
              <a:cs typeface="Lato"/>
              <a:sym typeface="Lato"/>
            </a:endParaRPr>
          </a:p>
        </p:txBody>
      </p:sp>
      <p:sp>
        <p:nvSpPr>
          <p:cNvPr id="485" name="Google Shape;485;p43"/>
          <p:cNvSpPr txBox="1"/>
          <p:nvPr/>
        </p:nvSpPr>
        <p:spPr>
          <a:xfrm>
            <a:off x="5843424" y="8642725"/>
            <a:ext cx="17289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00" b="1">
                <a:latin typeface="Lato"/>
                <a:ea typeface="Lato"/>
                <a:cs typeface="Lato"/>
                <a:sym typeface="Lato"/>
              </a:rPr>
              <a:t>Mark as paid and then tap the “Place Order” button.</a:t>
            </a:r>
            <a:endParaRPr sz="900" b="1">
              <a:latin typeface="Lato"/>
              <a:ea typeface="Lato"/>
              <a:cs typeface="Lato"/>
              <a:sym typeface="Lato"/>
            </a:endParaRPr>
          </a:p>
        </p:txBody>
      </p:sp>
      <p:sp>
        <p:nvSpPr>
          <p:cNvPr id="486" name="Google Shape;486;p43"/>
          <p:cNvSpPr/>
          <p:nvPr/>
        </p:nvSpPr>
        <p:spPr>
          <a:xfrm rot="-5400000">
            <a:off x="5274452" y="7704875"/>
            <a:ext cx="197700" cy="295500"/>
          </a:xfrm>
          <a:prstGeom prst="upArrow">
            <a:avLst>
              <a:gd name="adj1" fmla="val 50000"/>
              <a:gd name="adj2" fmla="val 50000"/>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3"/>
          <p:cNvSpPr/>
          <p:nvPr/>
        </p:nvSpPr>
        <p:spPr>
          <a:xfrm>
            <a:off x="2296725" y="2602199"/>
            <a:ext cx="197700" cy="295200"/>
          </a:xfrm>
          <a:prstGeom prst="upArrow">
            <a:avLst>
              <a:gd name="adj1" fmla="val 50000"/>
              <a:gd name="adj2" fmla="val 50000"/>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3"/>
          <p:cNvSpPr txBox="1"/>
          <p:nvPr/>
        </p:nvSpPr>
        <p:spPr>
          <a:xfrm>
            <a:off x="1662225" y="1351475"/>
            <a:ext cx="5802600" cy="58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latin typeface="Lato"/>
                <a:ea typeface="Lato"/>
                <a:cs typeface="Lato"/>
                <a:sym typeface="Lato"/>
              </a:rPr>
              <a:t>SCOUTS, PARENTS  &amp; LEADERS</a:t>
            </a:r>
            <a:endParaRPr sz="1100" b="1">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Follow these instructions to easily take orders and payment on your smartphone. </a:t>
            </a:r>
            <a:endParaRPr sz="1100">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4"/>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4"/>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INVENTORY &amp; PAYMENTS</a:t>
            </a:r>
            <a:endParaRPr sz="3000" b="1">
              <a:solidFill>
                <a:srgbClr val="445743"/>
              </a:solidFill>
              <a:latin typeface="Lato"/>
              <a:ea typeface="Lato"/>
              <a:cs typeface="Lato"/>
              <a:sym typeface="Lato"/>
            </a:endParaRPr>
          </a:p>
        </p:txBody>
      </p:sp>
      <p:pic>
        <p:nvPicPr>
          <p:cNvPr id="495" name="Google Shape;495;p44"/>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496" name="Google Shape;496;p44"/>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497" name="Google Shape;497;p44"/>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pic>
        <p:nvPicPr>
          <p:cNvPr id="498" name="Google Shape;498;p44"/>
          <p:cNvPicPr preferRelativeResize="0"/>
          <p:nvPr/>
        </p:nvPicPr>
        <p:blipFill rotWithShape="1">
          <a:blip r:embed="rId5">
            <a:alphaModFix/>
          </a:blip>
          <a:srcRect r="34584"/>
          <a:stretch/>
        </p:blipFill>
        <p:spPr>
          <a:xfrm>
            <a:off x="379399" y="0"/>
            <a:ext cx="742101" cy="2081927"/>
          </a:xfrm>
          <a:prstGeom prst="rect">
            <a:avLst/>
          </a:prstGeom>
          <a:noFill/>
          <a:ln>
            <a:noFill/>
          </a:ln>
        </p:spPr>
      </p:pic>
      <p:sp>
        <p:nvSpPr>
          <p:cNvPr id="499" name="Google Shape;499;p44"/>
          <p:cNvSpPr txBox="1"/>
          <p:nvPr/>
        </p:nvSpPr>
        <p:spPr>
          <a:xfrm>
            <a:off x="685800" y="1503875"/>
            <a:ext cx="6779025" cy="748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dirty="0">
                <a:solidFill>
                  <a:schemeClr val="dk1"/>
                </a:solidFill>
                <a:latin typeface="Lato"/>
                <a:ea typeface="Lato"/>
                <a:cs typeface="Lato"/>
                <a:sym typeface="Lato"/>
              </a:rPr>
              <a:t>Remember </a:t>
            </a:r>
          </a:p>
          <a:p>
            <a:pPr marL="0" lvl="0" indent="0" algn="l" rtl="0">
              <a:lnSpc>
                <a:spcPct val="115000"/>
              </a:lnSpc>
              <a:spcBef>
                <a:spcPts val="0"/>
              </a:spcBef>
              <a:spcAft>
                <a:spcPts val="0"/>
              </a:spcAft>
              <a:buNone/>
            </a:pPr>
            <a:endParaRPr lang="en-US" sz="1800" dirty="0">
              <a:solidFill>
                <a:schemeClr val="dk1"/>
              </a:solidFill>
              <a:latin typeface="Lato"/>
              <a:ea typeface="Lato"/>
              <a:cs typeface="Lato"/>
              <a:sym typeface="Lato"/>
            </a:endParaRPr>
          </a:p>
          <a:p>
            <a:pPr marL="171450" lvl="0" indent="-171450" algn="l" rtl="0">
              <a:lnSpc>
                <a:spcPct val="115000"/>
              </a:lnSpc>
              <a:spcBef>
                <a:spcPts val="0"/>
              </a:spcBef>
              <a:spcAft>
                <a:spcPts val="0"/>
              </a:spcAft>
              <a:buFont typeface="Arial" panose="020B0604020202020204" pitchFamily="34" charset="0"/>
              <a:buChar char="•"/>
            </a:pPr>
            <a:r>
              <a:rPr lang="en-US" sz="1800" dirty="0">
                <a:solidFill>
                  <a:schemeClr val="dk1"/>
                </a:solidFill>
                <a:latin typeface="Lato"/>
                <a:ea typeface="Lato"/>
                <a:cs typeface="Lato"/>
                <a:sym typeface="Lato"/>
              </a:rPr>
              <a:t>Show and Sell Inventory that is unsold and  undamaged is due in the scout office by</a:t>
            </a:r>
            <a:r>
              <a:rPr lang="en-US" sz="1800" b="1" dirty="0">
                <a:solidFill>
                  <a:schemeClr val="dk1"/>
                </a:solidFill>
                <a:latin typeface="Lato"/>
                <a:ea typeface="Lato"/>
                <a:cs typeface="Lato"/>
                <a:sym typeface="Lato"/>
              </a:rPr>
              <a:t> Monday, November 1, 2021, before Noon. </a:t>
            </a:r>
          </a:p>
          <a:p>
            <a:pPr marL="171450" lvl="0" indent="-171450" algn="l" rtl="0">
              <a:lnSpc>
                <a:spcPct val="115000"/>
              </a:lnSpc>
              <a:spcBef>
                <a:spcPts val="0"/>
              </a:spcBef>
              <a:spcAft>
                <a:spcPts val="0"/>
              </a:spcAft>
              <a:buFont typeface="Arial" panose="020B0604020202020204" pitchFamily="34" charset="0"/>
              <a:buChar char="•"/>
            </a:pPr>
            <a:endParaRPr lang="en-US" sz="1800" b="1" dirty="0">
              <a:solidFill>
                <a:schemeClr val="dk1"/>
              </a:solidFill>
              <a:latin typeface="Lato"/>
              <a:ea typeface="Lato"/>
              <a:cs typeface="Lato"/>
              <a:sym typeface="Lato"/>
            </a:endParaRPr>
          </a:p>
          <a:p>
            <a:pPr marL="171450" lvl="0" indent="-171450" algn="l" rtl="0">
              <a:lnSpc>
                <a:spcPct val="115000"/>
              </a:lnSpc>
              <a:spcBef>
                <a:spcPts val="0"/>
              </a:spcBef>
              <a:spcAft>
                <a:spcPts val="0"/>
              </a:spcAft>
              <a:buFont typeface="Arial" panose="020B0604020202020204" pitchFamily="34" charset="0"/>
              <a:buChar char="•"/>
            </a:pPr>
            <a:r>
              <a:rPr lang="en-US" sz="1800" dirty="0">
                <a:solidFill>
                  <a:schemeClr val="dk1"/>
                </a:solidFill>
                <a:latin typeface="Lato"/>
                <a:ea typeface="Lato"/>
                <a:cs typeface="Lato"/>
                <a:sym typeface="Lato"/>
              </a:rPr>
              <a:t>You can use your Show and Sell Inventory to  fill your Take Orders before you place your Take Order.</a:t>
            </a:r>
          </a:p>
          <a:p>
            <a:pPr marL="171450" lvl="0" indent="-171450" algn="l" rtl="0">
              <a:lnSpc>
                <a:spcPct val="115000"/>
              </a:lnSpc>
              <a:spcBef>
                <a:spcPts val="0"/>
              </a:spcBef>
              <a:spcAft>
                <a:spcPts val="0"/>
              </a:spcAft>
              <a:buFont typeface="Arial" panose="020B0604020202020204" pitchFamily="34" charset="0"/>
              <a:buChar char="•"/>
            </a:pPr>
            <a:endParaRPr lang="en-US" sz="1800" b="1" dirty="0">
              <a:solidFill>
                <a:schemeClr val="dk1"/>
              </a:solidFill>
              <a:latin typeface="Lato"/>
              <a:ea typeface="Lato"/>
              <a:cs typeface="Lato"/>
              <a:sym typeface="Lato"/>
            </a:endParaRPr>
          </a:p>
          <a:p>
            <a:pPr marL="171450" lvl="0" indent="-171450" algn="l" rtl="0">
              <a:lnSpc>
                <a:spcPct val="115000"/>
              </a:lnSpc>
              <a:spcBef>
                <a:spcPts val="0"/>
              </a:spcBef>
              <a:spcAft>
                <a:spcPts val="0"/>
              </a:spcAft>
              <a:buFont typeface="Arial" panose="020B0604020202020204" pitchFamily="34" charset="0"/>
              <a:buChar char="•"/>
            </a:pPr>
            <a:r>
              <a:rPr lang="en-US" sz="1800" b="1" dirty="0">
                <a:solidFill>
                  <a:schemeClr val="dk1"/>
                </a:solidFill>
                <a:latin typeface="Lato"/>
                <a:ea typeface="Lato"/>
                <a:cs typeface="Lato"/>
                <a:sym typeface="Lato"/>
              </a:rPr>
              <a:t>Take Orders are Due by 4:00pm Monday, November 1, 2021</a:t>
            </a:r>
          </a:p>
          <a:p>
            <a:pPr marL="171450" lvl="0" indent="-171450" algn="l" rtl="0">
              <a:lnSpc>
                <a:spcPct val="115000"/>
              </a:lnSpc>
              <a:spcBef>
                <a:spcPts val="0"/>
              </a:spcBef>
              <a:spcAft>
                <a:spcPts val="0"/>
              </a:spcAft>
              <a:buFont typeface="Arial" panose="020B0604020202020204" pitchFamily="34" charset="0"/>
              <a:buChar char="•"/>
            </a:pPr>
            <a:endParaRPr lang="en-US" sz="1800" dirty="0">
              <a:solidFill>
                <a:schemeClr val="dk1"/>
              </a:solidFill>
              <a:latin typeface="Lato"/>
              <a:ea typeface="Lato"/>
              <a:cs typeface="Lato"/>
              <a:sym typeface="Lato"/>
            </a:endParaRPr>
          </a:p>
          <a:p>
            <a:pPr marL="171450" lvl="0" indent="-171450" algn="l" rtl="0">
              <a:lnSpc>
                <a:spcPct val="115000"/>
              </a:lnSpc>
              <a:spcBef>
                <a:spcPts val="0"/>
              </a:spcBef>
              <a:spcAft>
                <a:spcPts val="0"/>
              </a:spcAft>
              <a:buFont typeface="Arial" panose="020B0604020202020204" pitchFamily="34" charset="0"/>
              <a:buChar char="•"/>
            </a:pPr>
            <a:r>
              <a:rPr lang="en-US" sz="1800" b="1" dirty="0">
                <a:solidFill>
                  <a:schemeClr val="dk1"/>
                </a:solidFill>
                <a:latin typeface="Lato"/>
                <a:ea typeface="Lato"/>
                <a:cs typeface="Lato"/>
                <a:sym typeface="Lato"/>
              </a:rPr>
              <a:t>NO UNSOLD PRODUCT WILL BE ACCEPTED AFTER NOVEMER 1,  2021!</a:t>
            </a:r>
          </a:p>
          <a:p>
            <a:pPr marL="171450" lvl="0" indent="-171450" algn="l" rtl="0">
              <a:lnSpc>
                <a:spcPct val="115000"/>
              </a:lnSpc>
              <a:spcBef>
                <a:spcPts val="0"/>
              </a:spcBef>
              <a:spcAft>
                <a:spcPts val="0"/>
              </a:spcAft>
              <a:buFont typeface="Arial" panose="020B0604020202020204" pitchFamily="34" charset="0"/>
              <a:buChar char="•"/>
            </a:pPr>
            <a:endParaRPr lang="en-US" sz="1800" dirty="0">
              <a:solidFill>
                <a:schemeClr val="dk1"/>
              </a:solidFill>
              <a:latin typeface="Lato"/>
              <a:ea typeface="Lato"/>
              <a:cs typeface="Lato"/>
              <a:sym typeface="Lato"/>
            </a:endParaRPr>
          </a:p>
          <a:p>
            <a:pPr marL="171450" lvl="0" indent="-171450" algn="l" rtl="0">
              <a:lnSpc>
                <a:spcPct val="115000"/>
              </a:lnSpc>
              <a:spcBef>
                <a:spcPts val="0"/>
              </a:spcBef>
              <a:spcAft>
                <a:spcPts val="0"/>
              </a:spcAft>
              <a:buFont typeface="Arial" panose="020B0604020202020204" pitchFamily="34" charset="0"/>
              <a:buChar char="•"/>
            </a:pPr>
            <a:r>
              <a:rPr lang="en-US" sz="1800" dirty="0">
                <a:solidFill>
                  <a:schemeClr val="dk1"/>
                </a:solidFill>
                <a:latin typeface="Lato"/>
                <a:ea typeface="Lato"/>
                <a:cs typeface="Lato"/>
                <a:sym typeface="Lato"/>
              </a:rPr>
              <a:t>Take Order Payment should be in before product pick up on </a:t>
            </a:r>
            <a:r>
              <a:rPr lang="en-US" sz="1800" b="1" dirty="0">
                <a:solidFill>
                  <a:schemeClr val="dk1"/>
                </a:solidFill>
                <a:latin typeface="Lato"/>
                <a:ea typeface="Lato"/>
                <a:cs typeface="Lato"/>
                <a:sym typeface="Lato"/>
              </a:rPr>
              <a:t>Wednesday, November 17, 2021.</a:t>
            </a:r>
            <a:endParaRPr sz="1800" b="1" dirty="0">
              <a:solidFill>
                <a:schemeClr val="dk1"/>
              </a:solidFill>
              <a:latin typeface="Lato"/>
              <a:ea typeface="Lato"/>
              <a:cs typeface="Lato"/>
              <a:sym typeface="Lato"/>
            </a:endParaRPr>
          </a:p>
          <a:p>
            <a:pPr marL="171450" lvl="0" indent="-171450" algn="l" rtl="0">
              <a:lnSpc>
                <a:spcPct val="115000"/>
              </a:lnSpc>
              <a:spcBef>
                <a:spcPts val="0"/>
              </a:spcBef>
              <a:spcAft>
                <a:spcPts val="0"/>
              </a:spcAft>
              <a:buFont typeface="Arial" panose="020B0604020202020204" pitchFamily="34" charset="0"/>
              <a:buChar char="•"/>
            </a:pPr>
            <a:endParaRPr lang="en-US" sz="1800" dirty="0">
              <a:solidFill>
                <a:schemeClr val="dk1"/>
              </a:solidFill>
              <a:latin typeface="Lato"/>
              <a:ea typeface="Lato"/>
              <a:cs typeface="Lato"/>
              <a:sym typeface="Lato"/>
            </a:endParaRPr>
          </a:p>
          <a:p>
            <a:pPr marL="171450" lvl="0" indent="-171450" algn="l" rtl="0">
              <a:lnSpc>
                <a:spcPct val="115000"/>
              </a:lnSpc>
              <a:spcBef>
                <a:spcPts val="0"/>
              </a:spcBef>
              <a:spcAft>
                <a:spcPts val="0"/>
              </a:spcAft>
              <a:buFont typeface="Arial" panose="020B0604020202020204" pitchFamily="34" charset="0"/>
              <a:buChar char="•"/>
            </a:pPr>
            <a:r>
              <a:rPr lang="en-US" sz="1800" dirty="0">
                <a:solidFill>
                  <a:schemeClr val="dk1"/>
                </a:solidFill>
                <a:latin typeface="Lato"/>
                <a:ea typeface="Lato"/>
                <a:cs typeface="Lato"/>
                <a:sym typeface="Lato"/>
              </a:rPr>
              <a:t>Any Outstanding Balances – Payment Adjustments must be into the office no later than </a:t>
            </a:r>
            <a:r>
              <a:rPr lang="en-US" sz="1800" b="1" dirty="0">
                <a:solidFill>
                  <a:schemeClr val="dk1"/>
                </a:solidFill>
                <a:latin typeface="Lato"/>
                <a:ea typeface="Lato"/>
                <a:cs typeface="Lato"/>
                <a:sym typeface="Lato"/>
              </a:rPr>
              <a:t>Wednesday, November 17, 2021.</a:t>
            </a:r>
            <a:endParaRPr sz="1800" b="1"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p:txBody>
      </p:sp>
      <p:pic>
        <p:nvPicPr>
          <p:cNvPr id="3" name="Picture 2" descr="A picture containing drawing&#10;&#10;Description automatically generated">
            <a:extLst>
              <a:ext uri="{FF2B5EF4-FFF2-40B4-BE49-F238E27FC236}">
                <a16:creationId xmlns:a16="http://schemas.microsoft.com/office/drawing/2014/main" id="{9CAEF59D-37D4-463C-91BA-C7EB92418F4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226543" y="7330194"/>
            <a:ext cx="1964167" cy="244866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CONTENTS</a:t>
            </a:r>
            <a:endParaRPr sz="3000" b="1">
              <a:solidFill>
                <a:srgbClr val="445743"/>
              </a:solidFill>
              <a:latin typeface="Lato"/>
              <a:ea typeface="Lato"/>
              <a:cs typeface="Lato"/>
              <a:sym typeface="Lato"/>
            </a:endParaRPr>
          </a:p>
        </p:txBody>
      </p:sp>
      <p:pic>
        <p:nvPicPr>
          <p:cNvPr id="81" name="Google Shape;81;p15"/>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82" name="Google Shape;82;p15"/>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83" name="Google Shape;83;p15"/>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84" name="Google Shape;84;p15"/>
          <p:cNvPicPr preferRelativeResize="0"/>
          <p:nvPr/>
        </p:nvPicPr>
        <p:blipFill rotWithShape="1">
          <a:blip r:embed="rId5">
            <a:alphaModFix/>
          </a:blip>
          <a:srcRect r="34584"/>
          <a:stretch/>
        </p:blipFill>
        <p:spPr>
          <a:xfrm>
            <a:off x="379399" y="0"/>
            <a:ext cx="742101" cy="2081927"/>
          </a:xfrm>
          <a:prstGeom prst="rect">
            <a:avLst/>
          </a:prstGeom>
          <a:noFill/>
          <a:ln>
            <a:noFill/>
          </a:ln>
        </p:spPr>
      </p:pic>
      <p:pic>
        <p:nvPicPr>
          <p:cNvPr id="3" name="Picture 2" descr="A picture containing drawing&#10;&#10;Description automatically generated">
            <a:extLst>
              <a:ext uri="{FF2B5EF4-FFF2-40B4-BE49-F238E27FC236}">
                <a16:creationId xmlns:a16="http://schemas.microsoft.com/office/drawing/2014/main" id="{1E06E8AE-CAF0-4C34-8BFB-3578777B4C5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rot="1817831">
            <a:off x="201483" y="4073145"/>
            <a:ext cx="5470984" cy="6341680"/>
          </a:xfrm>
          <a:prstGeom prst="rect">
            <a:avLst/>
          </a:prstGeom>
        </p:spPr>
      </p:pic>
      <p:sp>
        <p:nvSpPr>
          <p:cNvPr id="6" name="TextBox 5">
            <a:extLst>
              <a:ext uri="{FF2B5EF4-FFF2-40B4-BE49-F238E27FC236}">
                <a16:creationId xmlns:a16="http://schemas.microsoft.com/office/drawing/2014/main" id="{A432881A-2B86-49B4-B5BE-1AC2D9A9BF52}"/>
              </a:ext>
            </a:extLst>
          </p:cNvPr>
          <p:cNvSpPr txBox="1"/>
          <p:nvPr/>
        </p:nvSpPr>
        <p:spPr>
          <a:xfrm>
            <a:off x="1303020" y="1226500"/>
            <a:ext cx="6089400" cy="4616648"/>
          </a:xfrm>
          <a:prstGeom prst="rect">
            <a:avLst/>
          </a:prstGeom>
          <a:noFill/>
        </p:spPr>
        <p:txBody>
          <a:bodyPr wrap="square" rtlCol="0">
            <a:spAutoFit/>
          </a:bodyPr>
          <a:lstStyle/>
          <a:p>
            <a:pPr algn="r"/>
            <a:endParaRPr lang="en-US" dirty="0"/>
          </a:p>
          <a:p>
            <a:pPr algn="r"/>
            <a:r>
              <a:rPr lang="en-US" dirty="0"/>
              <a:t>Letter from CAMPMASTERS	2</a:t>
            </a:r>
          </a:p>
          <a:p>
            <a:pPr algn="r"/>
            <a:r>
              <a:rPr lang="en-US" dirty="0"/>
              <a:t>Learn with popcorn		4</a:t>
            </a:r>
          </a:p>
          <a:p>
            <a:pPr algn="r"/>
            <a:r>
              <a:rPr lang="en-US" dirty="0"/>
              <a:t>Important Contacts		5</a:t>
            </a:r>
          </a:p>
          <a:p>
            <a:pPr algn="r"/>
            <a:r>
              <a:rPr lang="en-US" dirty="0"/>
              <a:t>2021 Product		6</a:t>
            </a:r>
          </a:p>
          <a:p>
            <a:pPr algn="r"/>
            <a:r>
              <a:rPr lang="en-US" dirty="0"/>
              <a:t>Lead Your Unit		7</a:t>
            </a:r>
          </a:p>
          <a:p>
            <a:pPr algn="r"/>
            <a:r>
              <a:rPr lang="en-US" dirty="0"/>
              <a:t>Kernel Checklist		8</a:t>
            </a:r>
          </a:p>
          <a:p>
            <a:pPr algn="r"/>
            <a:r>
              <a:rPr lang="en-US" dirty="0"/>
              <a:t>How Much Popcorn to Sell            10</a:t>
            </a:r>
          </a:p>
          <a:p>
            <a:pPr algn="r"/>
            <a:r>
              <a:rPr lang="en-US" dirty="0"/>
              <a:t>Annual Program planner               11</a:t>
            </a:r>
          </a:p>
          <a:p>
            <a:pPr algn="r"/>
            <a:r>
              <a:rPr lang="en-US" dirty="0"/>
              <a:t>Commission and Prizes                12</a:t>
            </a:r>
          </a:p>
          <a:p>
            <a:pPr algn="r"/>
            <a:r>
              <a:rPr lang="en-US" dirty="0"/>
              <a:t>Register Your Scouts 	           13-16</a:t>
            </a:r>
          </a:p>
          <a:p>
            <a:pPr algn="r"/>
            <a:r>
              <a:rPr lang="en-US" dirty="0"/>
              <a:t>Storefront Recruiting	                17</a:t>
            </a:r>
          </a:p>
          <a:p>
            <a:pPr algn="r"/>
            <a:r>
              <a:rPr lang="en-US" dirty="0"/>
              <a:t>Popcorn Calendar 	                18</a:t>
            </a:r>
          </a:p>
          <a:p>
            <a:pPr algn="r"/>
            <a:r>
              <a:rPr lang="en-US" dirty="0"/>
              <a:t>Popcorn Policies                          19</a:t>
            </a:r>
          </a:p>
          <a:p>
            <a:pPr algn="r"/>
            <a:r>
              <a:rPr lang="en-US" dirty="0"/>
              <a:t>Show-N-Sell Scheduling              20</a:t>
            </a:r>
          </a:p>
          <a:p>
            <a:pPr algn="r"/>
            <a:r>
              <a:rPr lang="en-US" dirty="0"/>
              <a:t>		COVID 19 GUIDELINES              21</a:t>
            </a:r>
          </a:p>
          <a:p>
            <a:pPr algn="r"/>
            <a:r>
              <a:rPr lang="en-US" dirty="0"/>
              <a:t>Ordering Inventory                        22</a:t>
            </a:r>
          </a:p>
          <a:p>
            <a:pPr algn="r"/>
            <a:r>
              <a:rPr lang="en-US" dirty="0"/>
              <a:t>Your Popcorn Kickoff                    23</a:t>
            </a:r>
          </a:p>
          <a:p>
            <a:pPr algn="r"/>
            <a:r>
              <a:rPr lang="en-US" dirty="0"/>
              <a:t>CAMPMASTERS APP            24-28</a:t>
            </a:r>
          </a:p>
          <a:p>
            <a:pPr algn="r"/>
            <a:r>
              <a:rPr lang="en-US" dirty="0"/>
              <a:t>Inventory &amp; Payment                   29</a:t>
            </a:r>
          </a:p>
          <a:p>
            <a:pPr algn="r"/>
            <a:r>
              <a:rPr lang="en-US" dirty="0"/>
              <a:t>That’s a Wrap                               30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5"/>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5"/>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WRAPPING UP YOUR SALE</a:t>
            </a:r>
            <a:endParaRPr sz="3000" b="1">
              <a:solidFill>
                <a:srgbClr val="445743"/>
              </a:solidFill>
              <a:latin typeface="Lato"/>
              <a:ea typeface="Lato"/>
              <a:cs typeface="Lato"/>
              <a:sym typeface="Lato"/>
            </a:endParaRPr>
          </a:p>
        </p:txBody>
      </p:sp>
      <p:pic>
        <p:nvPicPr>
          <p:cNvPr id="506" name="Google Shape;506;p45"/>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507" name="Google Shape;507;p45"/>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508" name="Google Shape;508;p45"/>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pic>
        <p:nvPicPr>
          <p:cNvPr id="509" name="Google Shape;509;p45"/>
          <p:cNvPicPr preferRelativeResize="0"/>
          <p:nvPr/>
        </p:nvPicPr>
        <p:blipFill rotWithShape="1">
          <a:blip r:embed="rId5">
            <a:alphaModFix/>
          </a:blip>
          <a:srcRect r="34584"/>
          <a:stretch/>
        </p:blipFill>
        <p:spPr>
          <a:xfrm>
            <a:off x="379399" y="0"/>
            <a:ext cx="742101" cy="2081927"/>
          </a:xfrm>
          <a:prstGeom prst="rect">
            <a:avLst/>
          </a:prstGeom>
          <a:noFill/>
          <a:ln>
            <a:noFill/>
          </a:ln>
        </p:spPr>
      </p:pic>
      <p:sp>
        <p:nvSpPr>
          <p:cNvPr id="510" name="Google Shape;510;p45"/>
          <p:cNvSpPr txBox="1"/>
          <p:nvPr/>
        </p:nvSpPr>
        <p:spPr>
          <a:xfrm>
            <a:off x="1121500" y="1503875"/>
            <a:ext cx="6343325" cy="748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600" dirty="0">
                <a:solidFill>
                  <a:schemeClr val="dk1"/>
                </a:solidFill>
                <a:latin typeface="Lato"/>
                <a:ea typeface="Lato"/>
                <a:cs typeface="Lato"/>
                <a:sym typeface="Lato"/>
              </a:rPr>
              <a:t>As your popcorn sale is finishing up…</a:t>
            </a:r>
          </a:p>
          <a:p>
            <a:pPr marL="0" lvl="0" indent="0" algn="l" rtl="0">
              <a:lnSpc>
                <a:spcPct val="115000"/>
              </a:lnSpc>
              <a:spcBef>
                <a:spcPts val="0"/>
              </a:spcBef>
              <a:spcAft>
                <a:spcPts val="0"/>
              </a:spcAft>
              <a:buNone/>
            </a:pPr>
            <a:endParaRPr lang="en-US" sz="1600" dirty="0">
              <a:solidFill>
                <a:schemeClr val="dk1"/>
              </a:solidFill>
              <a:latin typeface="Lato"/>
              <a:ea typeface="Lato"/>
              <a:cs typeface="Lato"/>
              <a:sym typeface="Lato"/>
            </a:endParaRPr>
          </a:p>
          <a:p>
            <a:pPr marL="171450" lvl="0" indent="-171450" algn="l" rtl="0">
              <a:lnSpc>
                <a:spcPct val="115000"/>
              </a:lnSpc>
              <a:spcBef>
                <a:spcPts val="0"/>
              </a:spcBef>
              <a:spcAft>
                <a:spcPts val="0"/>
              </a:spcAft>
              <a:buFont typeface="Arial" panose="020B0604020202020204" pitchFamily="34" charset="0"/>
              <a:buChar char="•"/>
            </a:pPr>
            <a:r>
              <a:rPr lang="en-US" sz="1600" dirty="0">
                <a:solidFill>
                  <a:schemeClr val="dk1"/>
                </a:solidFill>
                <a:latin typeface="Lato"/>
                <a:ea typeface="Lato"/>
                <a:cs typeface="Lato"/>
                <a:sym typeface="Lato"/>
              </a:rPr>
              <a:t>Have you turned in your youth that sold $750 or more to Lori at the scout office?</a:t>
            </a:r>
          </a:p>
          <a:p>
            <a:pPr marL="171450" lvl="0" indent="-171450" algn="l" rtl="0">
              <a:lnSpc>
                <a:spcPct val="115000"/>
              </a:lnSpc>
              <a:spcBef>
                <a:spcPts val="0"/>
              </a:spcBef>
              <a:spcAft>
                <a:spcPts val="0"/>
              </a:spcAft>
              <a:buFont typeface="Arial" panose="020B0604020202020204" pitchFamily="34" charset="0"/>
              <a:buChar char="•"/>
            </a:pPr>
            <a:endParaRPr lang="en-US" sz="1600" dirty="0">
              <a:solidFill>
                <a:schemeClr val="dk1"/>
              </a:solidFill>
              <a:latin typeface="Lato"/>
              <a:ea typeface="Lato"/>
              <a:cs typeface="Lato"/>
              <a:sym typeface="Lato"/>
            </a:endParaRPr>
          </a:p>
          <a:p>
            <a:pPr marL="171450" lvl="0" indent="-171450" algn="l" rtl="0">
              <a:lnSpc>
                <a:spcPct val="115000"/>
              </a:lnSpc>
              <a:spcBef>
                <a:spcPts val="0"/>
              </a:spcBef>
              <a:spcAft>
                <a:spcPts val="0"/>
              </a:spcAft>
              <a:buFont typeface="Arial" panose="020B0604020202020204" pitchFamily="34" charset="0"/>
              <a:buChar char="•"/>
            </a:pPr>
            <a:r>
              <a:rPr lang="en-US" sz="1600" dirty="0">
                <a:solidFill>
                  <a:schemeClr val="dk1"/>
                </a:solidFill>
                <a:latin typeface="Lato"/>
                <a:ea typeface="Lato"/>
                <a:cs typeface="Lato"/>
                <a:sym typeface="Lato"/>
              </a:rPr>
              <a:t>Have you placed your final order on the Campmasters Website (the one entry email you received at the beginning of the sale) no later than Monday, November 1 by 4:00pm? </a:t>
            </a:r>
            <a:r>
              <a:rPr lang="en-US" sz="1600" u="sng" dirty="0">
                <a:solidFill>
                  <a:schemeClr val="dk1"/>
                </a:solidFill>
                <a:latin typeface="Lato"/>
                <a:ea typeface="Lato"/>
                <a:cs typeface="Lato"/>
                <a:sym typeface="Lato"/>
              </a:rPr>
              <a:t>Remember the system will not let you enter sales in after that date.</a:t>
            </a:r>
          </a:p>
          <a:p>
            <a:pPr marL="171450" lvl="0" indent="-171450" algn="l" rtl="0">
              <a:lnSpc>
                <a:spcPct val="115000"/>
              </a:lnSpc>
              <a:spcBef>
                <a:spcPts val="0"/>
              </a:spcBef>
              <a:spcAft>
                <a:spcPts val="0"/>
              </a:spcAft>
              <a:buFont typeface="Arial" panose="020B0604020202020204" pitchFamily="34" charset="0"/>
              <a:buChar char="•"/>
            </a:pPr>
            <a:endParaRPr lang="en-US" sz="1600" dirty="0">
              <a:solidFill>
                <a:schemeClr val="dk1"/>
              </a:solidFill>
              <a:latin typeface="Lato"/>
              <a:ea typeface="Lato"/>
              <a:cs typeface="Lato"/>
              <a:sym typeface="Lato"/>
            </a:endParaRPr>
          </a:p>
          <a:p>
            <a:pPr marL="171450" lvl="0" indent="-171450" algn="l" rtl="0">
              <a:lnSpc>
                <a:spcPct val="115000"/>
              </a:lnSpc>
              <a:spcBef>
                <a:spcPts val="0"/>
              </a:spcBef>
              <a:spcAft>
                <a:spcPts val="0"/>
              </a:spcAft>
              <a:buFont typeface="Arial" panose="020B0604020202020204" pitchFamily="34" charset="0"/>
              <a:buChar char="•"/>
            </a:pPr>
            <a:r>
              <a:rPr lang="en-US" sz="1600" dirty="0">
                <a:solidFill>
                  <a:schemeClr val="dk1"/>
                </a:solidFill>
                <a:latin typeface="Lato"/>
                <a:ea typeface="Lato"/>
                <a:cs typeface="Lato"/>
                <a:sym typeface="Lato"/>
              </a:rPr>
              <a:t>Have you paid your popcorn invoice (minus your Commission) before November 17, 2021? </a:t>
            </a:r>
          </a:p>
          <a:p>
            <a:pPr marL="171450" lvl="0" indent="-171450" algn="l" rtl="0">
              <a:lnSpc>
                <a:spcPct val="115000"/>
              </a:lnSpc>
              <a:spcBef>
                <a:spcPts val="0"/>
              </a:spcBef>
              <a:spcAft>
                <a:spcPts val="0"/>
              </a:spcAft>
              <a:buFont typeface="Arial" panose="020B0604020202020204" pitchFamily="34" charset="0"/>
              <a:buChar char="•"/>
            </a:pPr>
            <a:endParaRPr lang="en-US" sz="1600" dirty="0">
              <a:solidFill>
                <a:schemeClr val="dk1"/>
              </a:solidFill>
              <a:latin typeface="Lato"/>
              <a:ea typeface="Lato"/>
              <a:cs typeface="Lato"/>
              <a:sym typeface="Lato"/>
            </a:endParaRPr>
          </a:p>
          <a:p>
            <a:pPr marL="342900" lvl="0" indent="-342900" algn="l" rtl="0">
              <a:lnSpc>
                <a:spcPct val="115000"/>
              </a:lnSpc>
              <a:spcBef>
                <a:spcPts val="0"/>
              </a:spcBef>
              <a:spcAft>
                <a:spcPts val="0"/>
              </a:spcAft>
              <a:buFont typeface="Arial" panose="020B0604020202020204" pitchFamily="34" charset="0"/>
              <a:buChar char="•"/>
            </a:pPr>
            <a:r>
              <a:rPr lang="en-US" sz="1600" dirty="0">
                <a:solidFill>
                  <a:schemeClr val="dk1"/>
                </a:solidFill>
                <a:latin typeface="Lato"/>
                <a:ea typeface="Lato"/>
                <a:cs typeface="Lato"/>
                <a:sym typeface="Lato"/>
              </a:rPr>
              <a:t>Have you placed your prize order?</a:t>
            </a:r>
          </a:p>
          <a:p>
            <a:pPr marL="342900" lvl="1" indent="-342900">
              <a:lnSpc>
                <a:spcPct val="115000"/>
              </a:lnSpc>
              <a:buFont typeface="+mj-lt"/>
              <a:buAutoNum type="arabicPeriod"/>
            </a:pPr>
            <a:r>
              <a:rPr lang="en-US" sz="1600" dirty="0">
                <a:solidFill>
                  <a:schemeClr val="dk1"/>
                </a:solidFill>
                <a:latin typeface="Lato"/>
                <a:ea typeface="Lato"/>
                <a:cs typeface="Lato"/>
                <a:sym typeface="Lato"/>
              </a:rPr>
              <a:t> Remember we can not approve your prize order until you have paid your popcorn invoice.</a:t>
            </a:r>
          </a:p>
          <a:p>
            <a:pPr marL="342900" lvl="1" indent="-342900">
              <a:lnSpc>
                <a:spcPct val="115000"/>
              </a:lnSpc>
              <a:buFont typeface="+mj-lt"/>
              <a:buAutoNum type="arabicPeriod"/>
            </a:pPr>
            <a:r>
              <a:rPr lang="en-US" sz="1600" dirty="0">
                <a:solidFill>
                  <a:schemeClr val="dk1"/>
                </a:solidFill>
                <a:latin typeface="Lato"/>
                <a:ea typeface="Lato"/>
                <a:cs typeface="Lato"/>
                <a:sym typeface="Lato"/>
              </a:rPr>
              <a:t> Don’t forget to order your patches and pins in that prize order for your scouts.</a:t>
            </a:r>
          </a:p>
          <a:p>
            <a:pPr marL="342900" lvl="1" indent="-342900">
              <a:lnSpc>
                <a:spcPct val="115000"/>
              </a:lnSpc>
              <a:buFont typeface="+mj-lt"/>
              <a:buAutoNum type="arabicPeriod"/>
            </a:pPr>
            <a:r>
              <a:rPr lang="en-US" sz="1600" dirty="0">
                <a:solidFill>
                  <a:schemeClr val="dk1"/>
                </a:solidFill>
                <a:latin typeface="Lato"/>
                <a:ea typeface="Lato"/>
                <a:cs typeface="Lato"/>
                <a:sym typeface="Lato"/>
              </a:rPr>
              <a:t> </a:t>
            </a:r>
            <a:r>
              <a:rPr lang="en-US" sz="1600" b="1" u="sng" dirty="0">
                <a:solidFill>
                  <a:schemeClr val="dk1"/>
                </a:solidFill>
                <a:latin typeface="Lato"/>
                <a:ea typeface="Lato"/>
                <a:cs typeface="Lato"/>
                <a:sym typeface="Lato"/>
              </a:rPr>
              <a:t>LAST DAY TO PLACE PRIZE ORDERS IS DECEMBER 1, 2021</a:t>
            </a:r>
            <a:endParaRPr sz="1600" b="1" u="sng"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dirty="0">
              <a:solidFill>
                <a:schemeClr val="dk1"/>
              </a:solidFill>
              <a:latin typeface="Lato"/>
              <a:ea typeface="Lato"/>
              <a:cs typeface="Lato"/>
              <a:sym typeface="Lato"/>
            </a:endParaRPr>
          </a:p>
        </p:txBody>
      </p:sp>
      <p:pic>
        <p:nvPicPr>
          <p:cNvPr id="3" name="Picture 2" descr="A picture containing drawing&#10;&#10;Description automatically generated">
            <a:extLst>
              <a:ext uri="{FF2B5EF4-FFF2-40B4-BE49-F238E27FC236}">
                <a16:creationId xmlns:a16="http://schemas.microsoft.com/office/drawing/2014/main" id="{C7435417-4922-470A-9583-80429818222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348365" y="7194379"/>
            <a:ext cx="1906601" cy="1906601"/>
          </a:xfrm>
          <a:prstGeom prst="rect">
            <a:avLst/>
          </a:prstGeom>
        </p:spPr>
      </p:pic>
      <p:pic>
        <p:nvPicPr>
          <p:cNvPr id="5" name="Picture 4" descr="A picture containing book&#10;&#10;Description automatically generated">
            <a:extLst>
              <a:ext uri="{FF2B5EF4-FFF2-40B4-BE49-F238E27FC236}">
                <a16:creationId xmlns:a16="http://schemas.microsoft.com/office/drawing/2014/main" id="{3F408040-C23E-43A9-94CC-CC325C90C59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394344" y="7705355"/>
            <a:ext cx="1906601" cy="2089686"/>
          </a:xfrm>
          <a:prstGeom prst="rect">
            <a:avLst/>
          </a:prstGeom>
        </p:spPr>
      </p:pic>
      <p:sp>
        <p:nvSpPr>
          <p:cNvPr id="6" name="TextBox 5">
            <a:extLst>
              <a:ext uri="{FF2B5EF4-FFF2-40B4-BE49-F238E27FC236}">
                <a16:creationId xmlns:a16="http://schemas.microsoft.com/office/drawing/2014/main" id="{9FB14F05-BD8D-4BAF-A882-B1033043E8C8}"/>
              </a:ext>
            </a:extLst>
          </p:cNvPr>
          <p:cNvSpPr txBox="1"/>
          <p:nvPr/>
        </p:nvSpPr>
        <p:spPr>
          <a:xfrm>
            <a:off x="3738044" y="9365136"/>
            <a:ext cx="1219200" cy="307777"/>
          </a:xfrm>
          <a:prstGeom prst="rect">
            <a:avLst/>
          </a:prstGeom>
          <a:noFill/>
        </p:spPr>
        <p:txBody>
          <a:bodyPr wrap="square" rtlCol="0">
            <a:spAutoFit/>
          </a:bodyPr>
          <a:lstStyle/>
          <a:p>
            <a:pPr algn="ctr"/>
            <a:r>
              <a:rPr lang="en-US" dirty="0">
                <a:solidFill>
                  <a:srgbClr val="FF0000"/>
                </a:solidFill>
              </a:rPr>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6"/>
          <p:cNvSpPr txBox="1"/>
          <p:nvPr/>
        </p:nvSpPr>
        <p:spPr>
          <a:xfrm>
            <a:off x="1662225" y="1503875"/>
            <a:ext cx="5802600" cy="748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Lato"/>
                <a:ea typeface="Lato"/>
                <a:cs typeface="Lato"/>
                <a:sym typeface="Lato"/>
              </a:rPr>
              <a:t>You’ve likely heard many times that “</a:t>
            </a:r>
            <a:r>
              <a:rPr lang="en" sz="1200" i="1">
                <a:solidFill>
                  <a:schemeClr val="dk1"/>
                </a:solidFill>
                <a:latin typeface="Lato"/>
                <a:ea typeface="Lato"/>
                <a:cs typeface="Lato"/>
                <a:sym typeface="Lato"/>
              </a:rPr>
              <a:t>it’s not about selling popcorn, it’s supporting Scouting</a:t>
            </a:r>
            <a:r>
              <a:rPr lang="en" sz="1200">
                <a:solidFill>
                  <a:schemeClr val="dk1"/>
                </a:solidFill>
                <a:latin typeface="Lato"/>
                <a:ea typeface="Lato"/>
                <a:cs typeface="Lato"/>
                <a:sym typeface="Lato"/>
              </a:rPr>
              <a:t>.” But what does this mean? And how does it impact each individual Scout?</a:t>
            </a:r>
            <a:endParaRPr sz="12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2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200">
                <a:solidFill>
                  <a:schemeClr val="dk1"/>
                </a:solidFill>
                <a:latin typeface="Lato"/>
                <a:ea typeface="Lato"/>
                <a:cs typeface="Lato"/>
                <a:sym typeface="Lato"/>
              </a:rPr>
              <a:t>Scouting is here to help children become ethical adults that make good decisions. And popcorn serves an important role in this mentorship. It's a learning activity, just like any other, designed to build important skills towards this goal. Specifically:</a:t>
            </a:r>
            <a:endParaRPr sz="12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2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b="1">
                <a:solidFill>
                  <a:srgbClr val="64886C"/>
                </a:solidFill>
                <a:latin typeface="Lato"/>
                <a:ea typeface="Lato"/>
                <a:cs typeface="Lato"/>
                <a:sym typeface="Lato"/>
              </a:rPr>
              <a:t>Association with Adults</a:t>
            </a:r>
            <a:endParaRPr b="1">
              <a:solidFill>
                <a:srgbClr val="64886C"/>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Kids are sometimes shy or fearful around adults, even ones they know. For most, this doesn’t resolve itself as they age. They gain the opportunity for exposure and practice communicating with adults by participating in the popcorn sale. They build the confidence that will make future things like college essays, job interviews and talking to their boss so much easier. It sounds like a simple interaction, but it’s a way for them to overcome a tough barrier and learn how to navigate an adult-run world.</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5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b="1">
                <a:solidFill>
                  <a:srgbClr val="64886C"/>
                </a:solidFill>
                <a:latin typeface="Lato"/>
                <a:ea typeface="Lato"/>
                <a:cs typeface="Lato"/>
                <a:sym typeface="Lato"/>
              </a:rPr>
              <a:t>Salesmanship and Entrepreneurship</a:t>
            </a:r>
            <a:endParaRPr b="1">
              <a:solidFill>
                <a:srgbClr val="64886C"/>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Learning to set and reach goals through action helps Scouts develop important business skills. They learn how to best represent themselves and persuade others. In the future, they can use these tools to gain funding for a revolutionary business idea or be a strong team leader within their organization. </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5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b="1">
                <a:solidFill>
                  <a:srgbClr val="64886C"/>
                </a:solidFill>
                <a:latin typeface="Lato"/>
                <a:ea typeface="Lato"/>
                <a:cs typeface="Lato"/>
                <a:sym typeface="Lato"/>
              </a:rPr>
              <a:t>Grow and Sustain Scouting</a:t>
            </a:r>
            <a:endParaRPr b="1">
              <a:solidFill>
                <a:srgbClr val="64886C"/>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Scouting is not just an activity, but also a future career path. The mission of the organization needs strong leaders to carry the mentorship and impact forward into future generations. Everything they learn by participating prepares them to teach others what they know in Scouting or whatever future career they choose. Popcorn also brings Scouting to the attention of many others who may not be familiar with all that Scouting has to offer.</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50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 b="1">
                <a:solidFill>
                  <a:srgbClr val="64886C"/>
                </a:solidFill>
                <a:latin typeface="Lato"/>
                <a:ea typeface="Lato"/>
                <a:cs typeface="Lato"/>
                <a:sym typeface="Lato"/>
              </a:rPr>
              <a:t>Fund Membership and Activities</a:t>
            </a:r>
            <a:r>
              <a:rPr lang="en" sz="1200">
                <a:solidFill>
                  <a:schemeClr val="dk1"/>
                </a:solidFill>
                <a:latin typeface="Lato"/>
                <a:ea typeface="Lato"/>
                <a:cs typeface="Lato"/>
                <a:sym typeface="Lato"/>
              </a:rPr>
              <a:t> </a:t>
            </a:r>
            <a:endParaRPr sz="12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a:latin typeface="Lato"/>
                <a:ea typeface="Lato"/>
                <a:cs typeface="Lato"/>
                <a:sym typeface="Lato"/>
              </a:rPr>
              <a:t>And of course, popcorn funds all the amazing activities in their Scouting program.</a:t>
            </a:r>
            <a:endParaRPr sz="1100">
              <a:latin typeface="Lato"/>
              <a:ea typeface="Lato"/>
              <a:cs typeface="Lato"/>
              <a:sym typeface="Lato"/>
            </a:endParaRPr>
          </a:p>
        </p:txBody>
      </p:sp>
      <p:sp>
        <p:nvSpPr>
          <p:cNvPr id="92" name="Google Shape;92;p16"/>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LEARN WITH POPCORN</a:t>
            </a:r>
            <a:endParaRPr sz="3000" b="1">
              <a:solidFill>
                <a:srgbClr val="445743"/>
              </a:solidFill>
              <a:latin typeface="Lato"/>
              <a:ea typeface="Lato"/>
              <a:cs typeface="Lato"/>
              <a:sym typeface="Lato"/>
            </a:endParaRPr>
          </a:p>
        </p:txBody>
      </p:sp>
      <p:pic>
        <p:nvPicPr>
          <p:cNvPr id="93" name="Google Shape;93;p16"/>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94" name="Google Shape;94;p16"/>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95" name="Google Shape;95;p16"/>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96" name="Google Shape;96;p16"/>
          <p:cNvPicPr preferRelativeResize="0"/>
          <p:nvPr/>
        </p:nvPicPr>
        <p:blipFill rotWithShape="1">
          <a:blip r:embed="rId5">
            <a:alphaModFix/>
          </a:blip>
          <a:srcRect r="34584"/>
          <a:stretch/>
        </p:blipFill>
        <p:spPr>
          <a:xfrm>
            <a:off x="379399" y="0"/>
            <a:ext cx="742101" cy="20819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7"/>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IMPORTANT CONTACTS</a:t>
            </a:r>
            <a:endParaRPr sz="3000" b="1">
              <a:solidFill>
                <a:srgbClr val="445743"/>
              </a:solidFill>
              <a:latin typeface="Lato"/>
              <a:ea typeface="Lato"/>
              <a:cs typeface="Lato"/>
              <a:sym typeface="Lato"/>
            </a:endParaRPr>
          </a:p>
        </p:txBody>
      </p:sp>
      <p:pic>
        <p:nvPicPr>
          <p:cNvPr id="103" name="Google Shape;103;p17"/>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104" name="Google Shape;104;p17"/>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105" name="Google Shape;105;p17"/>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106" name="Google Shape;106;p17"/>
          <p:cNvPicPr preferRelativeResize="0"/>
          <p:nvPr/>
        </p:nvPicPr>
        <p:blipFill rotWithShape="1">
          <a:blip r:embed="rId5">
            <a:alphaModFix/>
          </a:blip>
          <a:srcRect r="34584"/>
          <a:stretch/>
        </p:blipFill>
        <p:spPr>
          <a:xfrm>
            <a:off x="379399" y="0"/>
            <a:ext cx="742101" cy="2081927"/>
          </a:xfrm>
          <a:prstGeom prst="rect">
            <a:avLst/>
          </a:prstGeom>
          <a:noFill/>
          <a:ln>
            <a:noFill/>
          </a:ln>
        </p:spPr>
      </p:pic>
      <p:sp>
        <p:nvSpPr>
          <p:cNvPr id="109" name="Google Shape;109;p17"/>
          <p:cNvSpPr txBox="1"/>
          <p:nvPr/>
        </p:nvSpPr>
        <p:spPr>
          <a:xfrm>
            <a:off x="2195686" y="5509305"/>
            <a:ext cx="4005989" cy="125730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dirty="0">
                <a:solidFill>
                  <a:srgbClr val="64886C"/>
                </a:solidFill>
                <a:latin typeface="Lato"/>
                <a:ea typeface="Lato"/>
                <a:cs typeface="Lato"/>
                <a:sym typeface="Lato"/>
              </a:rPr>
              <a:t>WAREHOUSE</a:t>
            </a: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US" sz="1200" b="1" dirty="0">
                <a:solidFill>
                  <a:schemeClr val="dk1"/>
                </a:solidFill>
                <a:latin typeface="Lato"/>
                <a:ea typeface="Lato"/>
                <a:cs typeface="Lato"/>
                <a:sym typeface="Lato"/>
              </a:rPr>
              <a:t>Carenbauer Distributing</a:t>
            </a:r>
          </a:p>
          <a:p>
            <a:pPr marL="0" lvl="0" indent="0" algn="l" rtl="0">
              <a:lnSpc>
                <a:spcPct val="115000"/>
              </a:lnSpc>
              <a:spcBef>
                <a:spcPts val="0"/>
              </a:spcBef>
              <a:spcAft>
                <a:spcPts val="0"/>
              </a:spcAft>
              <a:buNone/>
            </a:pPr>
            <a:r>
              <a:rPr lang="en-US" sz="1200" dirty="0">
                <a:solidFill>
                  <a:schemeClr val="dk1"/>
                </a:solidFill>
                <a:latin typeface="Lato"/>
                <a:ea typeface="Lato"/>
                <a:cs typeface="Lato"/>
                <a:sym typeface="Lato"/>
              </a:rPr>
              <a:t>1900 Jacob Street, Wheeling WV  26003</a:t>
            </a:r>
          </a:p>
          <a:p>
            <a:pPr marL="0" lvl="0" indent="0" algn="l" rtl="0">
              <a:lnSpc>
                <a:spcPct val="115000"/>
              </a:lnSpc>
              <a:spcBef>
                <a:spcPts val="0"/>
              </a:spcBef>
              <a:spcAft>
                <a:spcPts val="0"/>
              </a:spcAft>
              <a:buNone/>
            </a:pP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200" dirty="0">
              <a:latin typeface="Lato"/>
              <a:ea typeface="Lato"/>
              <a:cs typeface="Lato"/>
              <a:sym typeface="Lato"/>
            </a:endParaRPr>
          </a:p>
        </p:txBody>
      </p:sp>
      <p:pic>
        <p:nvPicPr>
          <p:cNvPr id="2" name="Picture 1">
            <a:extLst>
              <a:ext uri="{FF2B5EF4-FFF2-40B4-BE49-F238E27FC236}">
                <a16:creationId xmlns:a16="http://schemas.microsoft.com/office/drawing/2014/main" id="{F6EDDE68-7D22-4EBB-B133-F0C38F6BE466}"/>
              </a:ext>
            </a:extLst>
          </p:cNvPr>
          <p:cNvPicPr>
            <a:picLocks noChangeAspect="1"/>
          </p:cNvPicPr>
          <p:nvPr/>
        </p:nvPicPr>
        <p:blipFill rotWithShape="1">
          <a:blip r:embed="rId6"/>
          <a:srcRect l="35000" t="12196" r="8628" b="31019"/>
          <a:stretch/>
        </p:blipFill>
        <p:spPr>
          <a:xfrm>
            <a:off x="3429000" y="6249388"/>
            <a:ext cx="4005989" cy="2758440"/>
          </a:xfrm>
          <a:prstGeom prst="rect">
            <a:avLst/>
          </a:prstGeom>
        </p:spPr>
      </p:pic>
      <p:sp>
        <p:nvSpPr>
          <p:cNvPr id="107" name="Google Shape;107;p17"/>
          <p:cNvSpPr txBox="1"/>
          <p:nvPr/>
        </p:nvSpPr>
        <p:spPr>
          <a:xfrm>
            <a:off x="899160" y="1534400"/>
            <a:ext cx="2570042" cy="747342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solidFill>
                  <a:srgbClr val="64886C"/>
                </a:solidFill>
                <a:latin typeface="Lato"/>
                <a:ea typeface="Lato"/>
                <a:cs typeface="Lato"/>
                <a:sym typeface="Lato"/>
              </a:rPr>
              <a:t>ORVC-BSA Contacts</a:t>
            </a:r>
            <a:endParaRPr b="1" dirty="0">
              <a:solidFill>
                <a:srgbClr val="64886C"/>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Lato"/>
                <a:ea typeface="Lato"/>
                <a:cs typeface="Lato"/>
                <a:sym typeface="Lato"/>
              </a:rPr>
              <a:t>Melissa Reinbold</a:t>
            </a: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Lato"/>
                <a:ea typeface="Lato"/>
                <a:cs typeface="Lato"/>
                <a:sym typeface="Lato"/>
              </a:rPr>
              <a:t>Staff Kernel</a:t>
            </a: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Lato"/>
                <a:ea typeface="Lato"/>
                <a:cs typeface="Lato"/>
                <a:sym typeface="Lato"/>
              </a:rPr>
              <a:t>740.827.4558</a:t>
            </a: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Lato"/>
                <a:ea typeface="Lato"/>
                <a:cs typeface="Lato"/>
                <a:sym typeface="Lato"/>
              </a:rPr>
              <a:t>Melissa.Rein</a:t>
            </a:r>
            <a:r>
              <a:rPr lang="en-US" sz="1200" dirty="0">
                <a:solidFill>
                  <a:schemeClr val="dk1"/>
                </a:solidFill>
                <a:latin typeface="Lato"/>
                <a:ea typeface="Lato"/>
                <a:cs typeface="Lato"/>
                <a:sym typeface="Lato"/>
              </a:rPr>
              <a:t>bold@scouting.org</a:t>
            </a: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US" sz="1200" dirty="0">
                <a:solidFill>
                  <a:schemeClr val="dk1"/>
                </a:solidFill>
                <a:latin typeface="Lato"/>
                <a:ea typeface="Lato"/>
                <a:cs typeface="Lato"/>
                <a:sym typeface="Lato"/>
              </a:rPr>
              <a:t>Lori Abraham</a:t>
            </a:r>
          </a:p>
          <a:p>
            <a:pPr marL="0" lvl="0" indent="0" algn="l" rtl="0">
              <a:lnSpc>
                <a:spcPct val="115000"/>
              </a:lnSpc>
              <a:spcBef>
                <a:spcPts val="0"/>
              </a:spcBef>
              <a:spcAft>
                <a:spcPts val="0"/>
              </a:spcAft>
              <a:buNone/>
            </a:pPr>
            <a:r>
              <a:rPr lang="en-US" sz="1200" dirty="0">
                <a:solidFill>
                  <a:schemeClr val="dk1"/>
                </a:solidFill>
                <a:latin typeface="Lato"/>
                <a:ea typeface="Lato"/>
                <a:cs typeface="Lato"/>
                <a:sym typeface="Lato"/>
              </a:rPr>
              <a:t>Popcorn Specialist</a:t>
            </a:r>
          </a:p>
          <a:p>
            <a:pPr marL="0" lvl="0" indent="0" algn="l" rtl="0">
              <a:lnSpc>
                <a:spcPct val="115000"/>
              </a:lnSpc>
              <a:spcBef>
                <a:spcPts val="0"/>
              </a:spcBef>
              <a:spcAft>
                <a:spcPts val="0"/>
              </a:spcAft>
              <a:buNone/>
            </a:pPr>
            <a:r>
              <a:rPr lang="en-US" sz="1200" dirty="0">
                <a:solidFill>
                  <a:schemeClr val="dk1"/>
                </a:solidFill>
                <a:latin typeface="Lato"/>
                <a:ea typeface="Lato"/>
                <a:cs typeface="Lato"/>
                <a:sym typeface="Lato"/>
              </a:rPr>
              <a:t>740.275.1099</a:t>
            </a:r>
          </a:p>
          <a:p>
            <a:pPr marL="0" lvl="0" indent="0" algn="l" rtl="0">
              <a:lnSpc>
                <a:spcPct val="115000"/>
              </a:lnSpc>
              <a:spcBef>
                <a:spcPts val="0"/>
              </a:spcBef>
              <a:spcAft>
                <a:spcPts val="0"/>
              </a:spcAft>
              <a:buNone/>
            </a:pPr>
            <a:r>
              <a:rPr lang="en-US" sz="1200" dirty="0">
                <a:solidFill>
                  <a:schemeClr val="dk1"/>
                </a:solidFill>
                <a:latin typeface="Lato"/>
                <a:ea typeface="Lato"/>
                <a:cs typeface="Lato"/>
                <a:sym typeface="Lato"/>
                <a:hlinkClick r:id="rId7"/>
              </a:rPr>
              <a:t>Lori.Abraham@scouting.org</a:t>
            </a:r>
            <a:endParaRPr lang="en-US"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lang="en-US"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lang="en-US"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lang="en-US"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lang="en-US"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lang="en-US"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lang="en-US"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lang="en-US"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lang="en-US"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lang="en-US"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lang="en-US"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lang="en-US"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US" sz="1200" dirty="0">
                <a:solidFill>
                  <a:schemeClr val="dk1"/>
                </a:solidFill>
                <a:latin typeface="Lato"/>
                <a:ea typeface="Lato"/>
                <a:cs typeface="Lato"/>
                <a:sym typeface="Lato"/>
              </a:rPr>
              <a:t>Directions:</a:t>
            </a:r>
          </a:p>
          <a:p>
            <a:pPr marL="0" lvl="0" indent="0" algn="l" rtl="0">
              <a:lnSpc>
                <a:spcPct val="115000"/>
              </a:lnSpc>
              <a:spcBef>
                <a:spcPts val="0"/>
              </a:spcBef>
              <a:spcAft>
                <a:spcPts val="0"/>
              </a:spcAft>
              <a:buNone/>
            </a:pPr>
            <a:endParaRPr lang="en-US" sz="1200" dirty="0">
              <a:solidFill>
                <a:schemeClr val="dk1"/>
              </a:solidFill>
              <a:latin typeface="Lato"/>
              <a:ea typeface="Lato"/>
              <a:cs typeface="Lato"/>
              <a:sym typeface="Lato"/>
            </a:endParaRPr>
          </a:p>
          <a:p>
            <a:pPr lvl="0">
              <a:lnSpc>
                <a:spcPct val="115000"/>
              </a:lnSpc>
            </a:pPr>
            <a:r>
              <a:rPr lang="en-US" sz="1200" b="1" dirty="0">
                <a:latin typeface="Lato"/>
                <a:ea typeface="Lato"/>
                <a:cs typeface="Lato"/>
                <a:sym typeface="Lato"/>
              </a:rPr>
              <a:t>From the North </a:t>
            </a:r>
            <a:r>
              <a:rPr lang="en-US" sz="1200" dirty="0">
                <a:latin typeface="Lato"/>
                <a:ea typeface="Lato"/>
                <a:cs typeface="Lato"/>
                <a:sym typeface="Lato"/>
              </a:rPr>
              <a:t>from I-70 proceed South on US-250 take the 16th Street Exit, continue on 16th street to Jacob Street turn left onto Jacob Street.  Carenbauer is on the left. </a:t>
            </a:r>
          </a:p>
          <a:p>
            <a:pPr lvl="0">
              <a:lnSpc>
                <a:spcPct val="115000"/>
              </a:lnSpc>
            </a:pPr>
            <a:endParaRPr lang="en-US" sz="1200" dirty="0">
              <a:latin typeface="Lato"/>
              <a:ea typeface="Lato"/>
              <a:cs typeface="Lato"/>
              <a:sym typeface="Lato"/>
            </a:endParaRPr>
          </a:p>
          <a:p>
            <a:pPr lvl="0">
              <a:lnSpc>
                <a:spcPct val="115000"/>
              </a:lnSpc>
            </a:pPr>
            <a:r>
              <a:rPr lang="en-US" sz="1200" b="1" dirty="0">
                <a:latin typeface="Lato"/>
                <a:ea typeface="Lato"/>
                <a:cs typeface="Lato"/>
                <a:sym typeface="Lato"/>
              </a:rPr>
              <a:t>From the South </a:t>
            </a:r>
            <a:r>
              <a:rPr lang="en-US" sz="1200" dirty="0">
                <a:latin typeface="Lato"/>
                <a:ea typeface="Lato"/>
                <a:cs typeface="Lato"/>
                <a:sym typeface="Lato"/>
              </a:rPr>
              <a:t>from US-250  North take the 18th Street exit Continue on 18th Street to Jacob Street turn right onto Jacob Street. Carenbauer is on the left. </a:t>
            </a:r>
          </a:p>
          <a:p>
            <a:pPr marL="0" lvl="0" indent="0" algn="l" rtl="0">
              <a:lnSpc>
                <a:spcPct val="115000"/>
              </a:lnSpc>
              <a:spcBef>
                <a:spcPts val="0"/>
              </a:spcBef>
              <a:spcAft>
                <a:spcPts val="0"/>
              </a:spcAft>
              <a:buNone/>
            </a:pPr>
            <a:r>
              <a:rPr lang="en-US" sz="1200" dirty="0">
                <a:latin typeface="Lato"/>
                <a:ea typeface="Lato"/>
                <a:cs typeface="Lato"/>
                <a:sym typeface="Lato"/>
              </a:rPr>
              <a:t> </a:t>
            </a:r>
            <a:endParaRPr sz="1200" dirty="0">
              <a:latin typeface="Lato"/>
              <a:ea typeface="Lato"/>
              <a:cs typeface="Lato"/>
              <a:sym typeface="Lato"/>
            </a:endParaRPr>
          </a:p>
        </p:txBody>
      </p:sp>
      <p:sp>
        <p:nvSpPr>
          <p:cNvPr id="12" name="Google Shape;108;p17">
            <a:extLst>
              <a:ext uri="{FF2B5EF4-FFF2-40B4-BE49-F238E27FC236}">
                <a16:creationId xmlns:a16="http://schemas.microsoft.com/office/drawing/2014/main" id="{AC2CCCF9-35E8-4C79-AC01-99E5A52749F5}"/>
              </a:ext>
            </a:extLst>
          </p:cNvPr>
          <p:cNvSpPr txBox="1"/>
          <p:nvPr/>
        </p:nvSpPr>
        <p:spPr>
          <a:xfrm>
            <a:off x="4303199" y="1576472"/>
            <a:ext cx="3089802" cy="391157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dirty="0">
                <a:solidFill>
                  <a:srgbClr val="64886C"/>
                </a:solidFill>
                <a:latin typeface="Lato"/>
                <a:ea typeface="Lato"/>
                <a:cs typeface="Lato"/>
                <a:sym typeface="Lato"/>
              </a:rPr>
              <a:t>District Contacts</a:t>
            </a:r>
            <a:endParaRPr b="1" dirty="0">
              <a:solidFill>
                <a:srgbClr val="64886C"/>
              </a:solidFill>
              <a:latin typeface="Lato"/>
              <a:ea typeface="Lato"/>
              <a:cs typeface="Lato"/>
              <a:sym typeface="Lato"/>
            </a:endParaRPr>
          </a:p>
          <a:p>
            <a:pPr marL="0" lvl="0" indent="0" algn="l" rtl="0">
              <a:lnSpc>
                <a:spcPct val="115000"/>
              </a:lnSpc>
              <a:spcBef>
                <a:spcPts val="0"/>
              </a:spcBef>
              <a:spcAft>
                <a:spcPts val="0"/>
              </a:spcAft>
              <a:buNone/>
            </a:pP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US" sz="1200" dirty="0">
                <a:solidFill>
                  <a:schemeClr val="dk1"/>
                </a:solidFill>
                <a:latin typeface="Lato"/>
                <a:ea typeface="Lato"/>
                <a:cs typeface="Lato"/>
                <a:sym typeface="Lato"/>
              </a:rPr>
              <a:t>Mountaineer</a:t>
            </a: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lang="en"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200" dirty="0">
              <a:latin typeface="Lato"/>
              <a:ea typeface="Lato"/>
              <a:cs typeface="Lato"/>
              <a:sym typeface="Lato"/>
            </a:endParaRPr>
          </a:p>
          <a:p>
            <a:pPr marL="0" lvl="0" indent="0" algn="l" rtl="0">
              <a:lnSpc>
                <a:spcPct val="115000"/>
              </a:lnSpc>
              <a:spcBef>
                <a:spcPts val="0"/>
              </a:spcBef>
              <a:spcAft>
                <a:spcPts val="0"/>
              </a:spcAft>
              <a:buNone/>
            </a:pPr>
            <a:r>
              <a:rPr lang="en-US" sz="1200" dirty="0">
                <a:solidFill>
                  <a:schemeClr val="dk1"/>
                </a:solidFill>
                <a:latin typeface="Lato"/>
                <a:ea typeface="Lato"/>
                <a:cs typeface="Lato"/>
                <a:sym typeface="Lato"/>
              </a:rPr>
              <a:t>National Trail </a:t>
            </a: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lang="en-US"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US" sz="1200" dirty="0">
                <a:solidFill>
                  <a:schemeClr val="dk1"/>
                </a:solidFill>
                <a:latin typeface="Lato"/>
                <a:ea typeface="Lato"/>
                <a:cs typeface="Lato"/>
                <a:sym typeface="Lato"/>
              </a:rPr>
              <a:t>Two Chiefs</a:t>
            </a: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US" sz="1200" dirty="0">
                <a:solidFill>
                  <a:schemeClr val="dk1"/>
                </a:solidFill>
                <a:latin typeface="Lato"/>
                <a:ea typeface="Lato"/>
                <a:cs typeface="Lato"/>
                <a:sym typeface="Lato"/>
              </a:rPr>
              <a:t>Carolyn Clements</a:t>
            </a:r>
          </a:p>
          <a:p>
            <a:pPr marL="0" lvl="0" indent="0" algn="l" rtl="0">
              <a:lnSpc>
                <a:spcPct val="115000"/>
              </a:lnSpc>
              <a:spcBef>
                <a:spcPts val="0"/>
              </a:spcBef>
              <a:spcAft>
                <a:spcPts val="0"/>
              </a:spcAft>
              <a:buNone/>
            </a:pPr>
            <a:r>
              <a:rPr lang="en-US" sz="1200" dirty="0">
                <a:solidFill>
                  <a:schemeClr val="dk1"/>
                </a:solidFill>
                <a:latin typeface="Lato"/>
                <a:ea typeface="Lato"/>
                <a:cs typeface="Lato"/>
                <a:sym typeface="Lato"/>
              </a:rPr>
              <a:t>304.670.7535</a:t>
            </a:r>
          </a:p>
          <a:p>
            <a:pPr lvl="0">
              <a:lnSpc>
                <a:spcPct val="115000"/>
              </a:lnSpc>
            </a:pPr>
            <a:r>
              <a:rPr lang="en-US" sz="1200" dirty="0">
                <a:solidFill>
                  <a:schemeClr val="dk1"/>
                </a:solidFill>
                <a:latin typeface="Lato"/>
                <a:ea typeface="Lato"/>
                <a:cs typeface="Lato"/>
                <a:sym typeface="Lato"/>
              </a:rPr>
              <a:t> carmikeclements@msn.com</a:t>
            </a: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200" dirty="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200" dirty="0">
              <a:latin typeface="Lato"/>
              <a:ea typeface="Lato"/>
              <a:cs typeface="Lato"/>
              <a:sym typeface="Lato"/>
            </a:endParaRPr>
          </a:p>
        </p:txBody>
      </p:sp>
      <p:sp>
        <p:nvSpPr>
          <p:cNvPr id="3" name="Star: 5 Points 2">
            <a:extLst>
              <a:ext uri="{FF2B5EF4-FFF2-40B4-BE49-F238E27FC236}">
                <a16:creationId xmlns:a16="http://schemas.microsoft.com/office/drawing/2014/main" id="{F2F496E2-0BFB-433D-BF6C-DD8DBF4BF8A7}"/>
              </a:ext>
            </a:extLst>
          </p:cNvPr>
          <p:cNvSpPr/>
          <p:nvPr/>
        </p:nvSpPr>
        <p:spPr>
          <a:xfrm>
            <a:off x="5135880" y="7899196"/>
            <a:ext cx="798614" cy="655320"/>
          </a:xfrm>
          <a:prstGeom prst="star5">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8"/>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rgbClr val="445743"/>
                </a:solidFill>
                <a:latin typeface="Lato"/>
                <a:ea typeface="Lato"/>
                <a:cs typeface="Lato"/>
                <a:sym typeface="Lato"/>
              </a:rPr>
              <a:t>2021 PRODUCT SELECTIONS</a:t>
            </a:r>
            <a:endParaRPr sz="3000" b="1" dirty="0">
              <a:solidFill>
                <a:srgbClr val="445743"/>
              </a:solidFill>
              <a:latin typeface="Lato"/>
              <a:ea typeface="Lato"/>
              <a:cs typeface="Lato"/>
              <a:sym typeface="Lato"/>
            </a:endParaRPr>
          </a:p>
        </p:txBody>
      </p:sp>
      <p:pic>
        <p:nvPicPr>
          <p:cNvPr id="116" name="Google Shape;116;p18"/>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117" name="Google Shape;117;p18"/>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118" name="Google Shape;118;p18"/>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19" name="Google Shape;119;p18"/>
          <p:cNvPicPr preferRelativeResize="0"/>
          <p:nvPr/>
        </p:nvPicPr>
        <p:blipFill rotWithShape="1">
          <a:blip r:embed="rId5">
            <a:alphaModFix/>
          </a:blip>
          <a:srcRect r="34584"/>
          <a:stretch/>
        </p:blipFill>
        <p:spPr>
          <a:xfrm>
            <a:off x="379399" y="0"/>
            <a:ext cx="742101" cy="2081927"/>
          </a:xfrm>
          <a:prstGeom prst="rect">
            <a:avLst/>
          </a:prstGeom>
          <a:noFill/>
          <a:ln>
            <a:noFill/>
          </a:ln>
        </p:spPr>
      </p:pic>
      <p:sp>
        <p:nvSpPr>
          <p:cNvPr id="120" name="Google Shape;120;p18"/>
          <p:cNvSpPr txBox="1"/>
          <p:nvPr/>
        </p:nvSpPr>
        <p:spPr>
          <a:xfrm>
            <a:off x="974975" y="3423350"/>
            <a:ext cx="5719800" cy="352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Clr>
                <a:schemeClr val="dk1"/>
              </a:buClr>
              <a:buSzPts val="1100"/>
              <a:buFont typeface="Arial"/>
              <a:buNone/>
            </a:pPr>
            <a:r>
              <a:rPr lang="en" b="1" dirty="0">
                <a:solidFill>
                  <a:srgbClr val="614B40"/>
                </a:solidFill>
                <a:latin typeface="Lato"/>
                <a:ea typeface="Lato"/>
                <a:cs typeface="Lato"/>
                <a:sym typeface="Lato"/>
              </a:rPr>
              <a:t>INSERT PRODUCT MIX IMAGE HERE FOR YOUR COUNCIL</a:t>
            </a:r>
            <a:endParaRPr b="1" dirty="0">
              <a:solidFill>
                <a:srgbClr val="614B40"/>
              </a:solidFill>
              <a:latin typeface="Lato"/>
              <a:ea typeface="Lato"/>
              <a:cs typeface="Lato"/>
              <a:sym typeface="Lato"/>
            </a:endParaRPr>
          </a:p>
          <a:p>
            <a:pPr marL="0" lvl="0" indent="0" algn="r" rtl="0">
              <a:lnSpc>
                <a:spcPct val="115000"/>
              </a:lnSpc>
              <a:spcBef>
                <a:spcPts val="0"/>
              </a:spcBef>
              <a:spcAft>
                <a:spcPts val="0"/>
              </a:spcAft>
              <a:buClr>
                <a:schemeClr val="dk1"/>
              </a:buClr>
              <a:buSzPts val="1100"/>
              <a:buFont typeface="Arial"/>
              <a:buNone/>
            </a:pPr>
            <a:r>
              <a:rPr lang="en" b="1" dirty="0">
                <a:solidFill>
                  <a:srgbClr val="614B40"/>
                </a:solidFill>
                <a:latin typeface="Lato"/>
                <a:ea typeface="Lato"/>
                <a:cs typeface="Lato"/>
                <a:sym typeface="Lato"/>
              </a:rPr>
              <a:t>You’ll find this in your CAMP MASTERS folder</a:t>
            </a:r>
            <a:endParaRPr b="1" dirty="0">
              <a:solidFill>
                <a:srgbClr val="614B40"/>
              </a:solidFill>
              <a:latin typeface="Lato"/>
              <a:ea typeface="Lato"/>
              <a:cs typeface="Lato"/>
              <a:sym typeface="Lato"/>
            </a:endParaRPr>
          </a:p>
        </p:txBody>
      </p:sp>
      <p:sp>
        <p:nvSpPr>
          <p:cNvPr id="121" name="Google Shape;121;p18"/>
          <p:cNvSpPr txBox="1"/>
          <p:nvPr/>
        </p:nvSpPr>
        <p:spPr>
          <a:xfrm>
            <a:off x="885899" y="7244562"/>
            <a:ext cx="4540793" cy="2009179"/>
          </a:xfrm>
          <a:prstGeom prst="rect">
            <a:avLst/>
          </a:prstGeom>
          <a:solidFill>
            <a:srgbClr val="EFEFEF"/>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latin typeface="Lato"/>
                <a:ea typeface="Lato"/>
                <a:cs typeface="Lato"/>
                <a:sym typeface="Lato"/>
              </a:rPr>
              <a:t>To pick up your popcorn, follow these </a:t>
            </a:r>
            <a:br>
              <a:rPr lang="en" b="1" dirty="0">
                <a:latin typeface="Lato"/>
                <a:ea typeface="Lato"/>
                <a:cs typeface="Lato"/>
                <a:sym typeface="Lato"/>
              </a:rPr>
            </a:br>
            <a:r>
              <a:rPr lang="en" b="1" dirty="0">
                <a:latin typeface="Lato"/>
                <a:ea typeface="Lato"/>
                <a:cs typeface="Lato"/>
                <a:sym typeface="Lato"/>
              </a:rPr>
              <a:t>vehicle recommendations:</a:t>
            </a:r>
            <a:endParaRPr b="1" dirty="0">
              <a:latin typeface="Lato"/>
              <a:ea typeface="Lato"/>
              <a:cs typeface="Lato"/>
              <a:sym typeface="Lato"/>
            </a:endParaRPr>
          </a:p>
          <a:p>
            <a:pPr marL="457200" lvl="0" indent="-298450" algn="l" rtl="0">
              <a:spcBef>
                <a:spcPts val="0"/>
              </a:spcBef>
              <a:spcAft>
                <a:spcPts val="0"/>
              </a:spcAft>
              <a:buSzPts val="1100"/>
              <a:buFont typeface="Lato"/>
              <a:buChar char="●"/>
            </a:pPr>
            <a:r>
              <a:rPr lang="en" dirty="0">
                <a:latin typeface="Lato"/>
                <a:ea typeface="Lato"/>
                <a:cs typeface="Lato"/>
                <a:sym typeface="Lato"/>
              </a:rPr>
              <a:t>Midsize car holds about 20 cases</a:t>
            </a:r>
            <a:endParaRPr dirty="0">
              <a:latin typeface="Lato"/>
              <a:ea typeface="Lato"/>
              <a:cs typeface="Lato"/>
              <a:sym typeface="Lato"/>
            </a:endParaRPr>
          </a:p>
          <a:p>
            <a:pPr marL="457200" lvl="0" indent="-298450" algn="l" rtl="0">
              <a:spcBef>
                <a:spcPts val="0"/>
              </a:spcBef>
              <a:spcAft>
                <a:spcPts val="0"/>
              </a:spcAft>
              <a:buClr>
                <a:schemeClr val="dk1"/>
              </a:buClr>
              <a:buSzPts val="1100"/>
              <a:buFont typeface="Lato"/>
              <a:buChar char="●"/>
            </a:pPr>
            <a:r>
              <a:rPr lang="en" dirty="0">
                <a:solidFill>
                  <a:schemeClr val="dk1"/>
                </a:solidFill>
                <a:latin typeface="Lato"/>
                <a:ea typeface="Lato"/>
                <a:cs typeface="Lato"/>
                <a:sym typeface="Lato"/>
              </a:rPr>
              <a:t>Luxury sized car holds about 40 cases</a:t>
            </a:r>
            <a:endParaRPr dirty="0">
              <a:solidFill>
                <a:schemeClr val="dk1"/>
              </a:solidFill>
              <a:latin typeface="Lato"/>
              <a:ea typeface="Lato"/>
              <a:cs typeface="Lato"/>
              <a:sym typeface="Lato"/>
            </a:endParaRPr>
          </a:p>
          <a:p>
            <a:pPr marL="457200" lvl="0" indent="-298450" algn="l" rtl="0">
              <a:spcBef>
                <a:spcPts val="0"/>
              </a:spcBef>
              <a:spcAft>
                <a:spcPts val="0"/>
              </a:spcAft>
              <a:buClr>
                <a:schemeClr val="dk1"/>
              </a:buClr>
              <a:buSzPts val="1100"/>
              <a:buFont typeface="Lato"/>
              <a:buChar char="●"/>
            </a:pPr>
            <a:r>
              <a:rPr lang="en" dirty="0">
                <a:solidFill>
                  <a:schemeClr val="dk1"/>
                </a:solidFill>
                <a:latin typeface="Lato"/>
                <a:ea typeface="Lato"/>
                <a:cs typeface="Lato"/>
                <a:sym typeface="Lato"/>
              </a:rPr>
              <a:t>Minivan holds about 60 cases</a:t>
            </a:r>
            <a:endParaRPr dirty="0">
              <a:solidFill>
                <a:schemeClr val="dk1"/>
              </a:solidFill>
              <a:latin typeface="Lato"/>
              <a:ea typeface="Lato"/>
              <a:cs typeface="Lato"/>
              <a:sym typeface="Lato"/>
            </a:endParaRPr>
          </a:p>
          <a:p>
            <a:pPr marL="457200" lvl="0" indent="-298450" algn="l" rtl="0">
              <a:spcBef>
                <a:spcPts val="0"/>
              </a:spcBef>
              <a:spcAft>
                <a:spcPts val="0"/>
              </a:spcAft>
              <a:buClr>
                <a:schemeClr val="dk1"/>
              </a:buClr>
              <a:buSzPts val="1100"/>
              <a:buFont typeface="Lato"/>
              <a:buChar char="●"/>
            </a:pPr>
            <a:r>
              <a:rPr lang="en" dirty="0">
                <a:solidFill>
                  <a:schemeClr val="dk1"/>
                </a:solidFill>
                <a:latin typeface="Lato"/>
                <a:ea typeface="Lato"/>
                <a:cs typeface="Lato"/>
                <a:sym typeface="Lato"/>
              </a:rPr>
              <a:t>Large SUV holds about 70 cases</a:t>
            </a:r>
            <a:endParaRPr dirty="0">
              <a:solidFill>
                <a:schemeClr val="dk1"/>
              </a:solidFill>
              <a:latin typeface="Lato"/>
              <a:ea typeface="Lato"/>
              <a:cs typeface="Lato"/>
              <a:sym typeface="Lato"/>
            </a:endParaRPr>
          </a:p>
          <a:p>
            <a:pPr marL="457200" lvl="0" indent="-298450" algn="l" rtl="0">
              <a:spcBef>
                <a:spcPts val="0"/>
              </a:spcBef>
              <a:spcAft>
                <a:spcPts val="0"/>
              </a:spcAft>
              <a:buClr>
                <a:schemeClr val="dk1"/>
              </a:buClr>
              <a:buSzPts val="1100"/>
              <a:buFont typeface="Lato"/>
              <a:buChar char="●"/>
            </a:pPr>
            <a:r>
              <a:rPr lang="en" dirty="0">
                <a:solidFill>
                  <a:schemeClr val="dk1"/>
                </a:solidFill>
                <a:latin typeface="Lato"/>
                <a:ea typeface="Lato"/>
                <a:cs typeface="Lato"/>
                <a:sym typeface="Lato"/>
              </a:rPr>
              <a:t>Small Pickup bed holds about XX cases</a:t>
            </a:r>
            <a:endParaRPr dirty="0">
              <a:solidFill>
                <a:schemeClr val="dk1"/>
              </a:solidFill>
              <a:latin typeface="Lato"/>
              <a:ea typeface="Lato"/>
              <a:cs typeface="Lato"/>
              <a:sym typeface="Lato"/>
            </a:endParaRPr>
          </a:p>
          <a:p>
            <a:pPr marL="457200" lvl="0" indent="-298450" algn="l" rtl="0">
              <a:spcBef>
                <a:spcPts val="0"/>
              </a:spcBef>
              <a:spcAft>
                <a:spcPts val="0"/>
              </a:spcAft>
              <a:buClr>
                <a:schemeClr val="dk1"/>
              </a:buClr>
              <a:buSzPts val="1100"/>
              <a:buFont typeface="Lato"/>
              <a:buChar char="●"/>
            </a:pPr>
            <a:r>
              <a:rPr lang="en" dirty="0">
                <a:solidFill>
                  <a:schemeClr val="dk1"/>
                </a:solidFill>
                <a:latin typeface="Lato"/>
                <a:ea typeface="Lato"/>
                <a:cs typeface="Lato"/>
                <a:sym typeface="Lato"/>
              </a:rPr>
              <a:t>Large Pickup bed holds about XX cases</a:t>
            </a:r>
            <a:endParaRPr dirty="0">
              <a:solidFill>
                <a:schemeClr val="dk1"/>
              </a:solidFill>
              <a:latin typeface="Lato"/>
              <a:ea typeface="Lato"/>
              <a:cs typeface="Lato"/>
              <a:sym typeface="Lato"/>
            </a:endParaRPr>
          </a:p>
          <a:p>
            <a:pPr marL="457200" lvl="0" indent="-298450" algn="l" rtl="0">
              <a:spcBef>
                <a:spcPts val="0"/>
              </a:spcBef>
              <a:spcAft>
                <a:spcPts val="0"/>
              </a:spcAft>
              <a:buClr>
                <a:schemeClr val="dk1"/>
              </a:buClr>
              <a:buSzPts val="1100"/>
              <a:buFont typeface="Lato"/>
              <a:buChar char="●"/>
            </a:pPr>
            <a:r>
              <a:rPr lang="en" dirty="0">
                <a:solidFill>
                  <a:schemeClr val="dk1"/>
                </a:solidFill>
                <a:latin typeface="Lato"/>
                <a:ea typeface="Lato"/>
                <a:cs typeface="Lato"/>
                <a:sym typeface="Lato"/>
              </a:rPr>
              <a:t>Rental Truck holds over 70 cases</a:t>
            </a:r>
            <a:endParaRPr dirty="0">
              <a:latin typeface="Lato"/>
              <a:ea typeface="Lato"/>
              <a:cs typeface="Lato"/>
              <a:sym typeface="Lato"/>
            </a:endParaRPr>
          </a:p>
        </p:txBody>
      </p:sp>
      <p:sp>
        <p:nvSpPr>
          <p:cNvPr id="6" name="Rectangle 5">
            <a:extLst>
              <a:ext uri="{FF2B5EF4-FFF2-40B4-BE49-F238E27FC236}">
                <a16:creationId xmlns:a16="http://schemas.microsoft.com/office/drawing/2014/main" id="{715A3859-6EC1-4EC3-9359-F8BF61BA91F9}"/>
              </a:ext>
            </a:extLst>
          </p:cNvPr>
          <p:cNvSpPr/>
          <p:nvPr/>
        </p:nvSpPr>
        <p:spPr>
          <a:xfrm>
            <a:off x="3751183" y="8815922"/>
            <a:ext cx="1395034" cy="222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Over 70 Cases</a:t>
            </a:r>
          </a:p>
        </p:txBody>
      </p:sp>
      <p:sp>
        <p:nvSpPr>
          <p:cNvPr id="16" name="Rectangle 15">
            <a:extLst>
              <a:ext uri="{FF2B5EF4-FFF2-40B4-BE49-F238E27FC236}">
                <a16:creationId xmlns:a16="http://schemas.microsoft.com/office/drawing/2014/main" id="{BD154D5E-6932-4263-937A-BA031B75B1CD}"/>
              </a:ext>
            </a:extLst>
          </p:cNvPr>
          <p:cNvSpPr/>
          <p:nvPr/>
        </p:nvSpPr>
        <p:spPr>
          <a:xfrm>
            <a:off x="3716322" y="8611946"/>
            <a:ext cx="1911482" cy="222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70 Cases</a:t>
            </a:r>
          </a:p>
        </p:txBody>
      </p:sp>
      <p:pic>
        <p:nvPicPr>
          <p:cNvPr id="1026" name="Picture 2">
            <a:extLst>
              <a:ext uri="{FF2B5EF4-FFF2-40B4-BE49-F238E27FC236}">
                <a16:creationId xmlns:a16="http://schemas.microsoft.com/office/drawing/2014/main" id="{9B31FF40-7357-4948-8B33-AC8702B688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08" t="32027" r="35353" b="7292"/>
          <a:stretch>
            <a:fillRect/>
          </a:stretch>
        </p:blipFill>
        <p:spPr bwMode="auto">
          <a:xfrm>
            <a:off x="379399" y="1933353"/>
            <a:ext cx="7241844" cy="43235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txBox="1"/>
          <p:nvPr/>
        </p:nvSpPr>
        <p:spPr>
          <a:xfrm>
            <a:off x="1662225" y="1503875"/>
            <a:ext cx="5802600" cy="761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The Popcorn Kernel oversees operations of the Unit’s popcorn sale. This is an important leadership role within the Unit. The PK ensures distribution, promotion, reporting and payments for Unit’s entire sale period. They also work closely with their Unit committees and District Popcorn Kernel.</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b="1">
                <a:solidFill>
                  <a:schemeClr val="dk1"/>
                </a:solidFill>
                <a:latin typeface="Lato"/>
                <a:ea typeface="Lato"/>
                <a:cs typeface="Lato"/>
                <a:sym typeface="Lato"/>
              </a:rPr>
              <a:t>The best part is leading their #PopcornSquad in the Unit’s goals for the sale. </a:t>
            </a:r>
            <a:r>
              <a:rPr lang="en" sz="1100">
                <a:solidFill>
                  <a:schemeClr val="dk1"/>
                </a:solidFill>
                <a:latin typeface="Lato"/>
                <a:ea typeface="Lato"/>
                <a:cs typeface="Lato"/>
                <a:sym typeface="Lato"/>
              </a:rPr>
              <a:t>This includes:</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Encouraging Scouts to Earn Their Way</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Developing the Overall Sale Strategy for the Unit</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Establishing Relationships with Community Businesses</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Helping Parents Support Their Scout</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Guiding the Unit’s Progress to Their Sales Goal</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Gathering and Distributing Important Information</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Running Logistics for Product and Sales Earnings</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Rewarding Scout Efforts with Great Prizes</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and Hosting an EPIC Unit Kick-Off Celebration</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b="1">
                <a:solidFill>
                  <a:schemeClr val="dk1"/>
                </a:solidFill>
                <a:latin typeface="Lato"/>
                <a:ea typeface="Lato"/>
                <a:cs typeface="Lato"/>
                <a:sym typeface="Lato"/>
              </a:rPr>
              <a:t>Your #PopcornSquad includes (</a:t>
            </a:r>
            <a:r>
              <a:rPr lang="en" sz="1100" i="1">
                <a:solidFill>
                  <a:schemeClr val="dk1"/>
                </a:solidFill>
                <a:latin typeface="Lato"/>
                <a:ea typeface="Lato"/>
                <a:cs typeface="Lato"/>
                <a:sym typeface="Lato"/>
              </a:rPr>
              <a:t>based on your Unit and District Size</a:t>
            </a:r>
            <a:r>
              <a:rPr lang="en" sz="1100" b="1">
                <a:solidFill>
                  <a:schemeClr val="dk1"/>
                </a:solidFill>
                <a:latin typeface="Lato"/>
                <a:ea typeface="Lato"/>
                <a:cs typeface="Lato"/>
                <a:sym typeface="Lato"/>
              </a:rPr>
              <a:t>):</a:t>
            </a:r>
            <a:endParaRPr sz="1100" b="1">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District Popcorn Kernel - Your right-hand in all things popcorn</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Unit Committee Members - Helping you develop the plans and budgets</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Assistant Popcorn Kernel - Your left-hand in all things popcorn</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Kickoff Kernel - Your party planning partner</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Show-N-Sell Kernel - Your logistics coordinator (preferably with a truck!)</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Pickup Kernel - Your warehouse watchdog for product inventory</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Prize Kernel - Your fun-lovin’ prize patrol buddy</a:t>
            </a:r>
            <a:endParaRPr sz="1100">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Communications Kernel - Your social media / email master spreading popcorn love</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As exciting as these position titles are, people tend to more receptive when asked to execute  a specific task, not just serve a role in the popcorn sale. </a:t>
            </a:r>
            <a:r>
              <a:rPr lang="en" sz="1100" b="1">
                <a:solidFill>
                  <a:srgbClr val="64886C"/>
                </a:solidFill>
                <a:latin typeface="Lato"/>
                <a:ea typeface="Lato"/>
                <a:cs typeface="Lato"/>
                <a:sym typeface="Lato"/>
              </a:rPr>
              <a:t>When asking for help, be sure to say what you specifically NEED help with and how much time you think it will take them.</a:t>
            </a:r>
            <a:r>
              <a:rPr lang="en" sz="1100">
                <a:solidFill>
                  <a:srgbClr val="64886C"/>
                </a:solidFill>
                <a:latin typeface="Lato"/>
                <a:ea typeface="Lato"/>
                <a:cs typeface="Lato"/>
                <a:sym typeface="Lato"/>
              </a:rPr>
              <a:t> </a:t>
            </a:r>
            <a:endParaRPr sz="1100">
              <a:solidFill>
                <a:srgbClr val="64886C"/>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For example, instead of: Hey Sarah, will you volunteer as Kickoff Kernel this year?</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100">
                <a:solidFill>
                  <a:schemeClr val="dk1"/>
                </a:solidFill>
                <a:latin typeface="Lato"/>
                <a:ea typeface="Lato"/>
                <a:cs typeface="Lato"/>
                <a:sym typeface="Lato"/>
              </a:rPr>
              <a:t>Ask: Hey Sarah, your creativity and crafting skills are top notch. Would you help me with decorations and games for the Popcorn Kickoff? I’m thinking it will take us about 5 hours in planning and decorating day of, plus whatever time you’d estimate for creating them.</a:t>
            </a: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100">
              <a:solidFill>
                <a:schemeClr val="dk1"/>
              </a:solidFill>
              <a:latin typeface="Lato"/>
              <a:ea typeface="Lato"/>
              <a:cs typeface="Lato"/>
              <a:sym typeface="Lato"/>
            </a:endParaRPr>
          </a:p>
        </p:txBody>
      </p:sp>
      <p:sp>
        <p:nvSpPr>
          <p:cNvPr id="128" name="Google Shape;128;p19"/>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LEADING YOUR UNIT</a:t>
            </a:r>
            <a:endParaRPr sz="3000" b="1">
              <a:solidFill>
                <a:srgbClr val="445743"/>
              </a:solidFill>
              <a:latin typeface="Lato"/>
              <a:ea typeface="Lato"/>
              <a:cs typeface="Lato"/>
              <a:sym typeface="Lato"/>
            </a:endParaRPr>
          </a:p>
        </p:txBody>
      </p:sp>
      <p:pic>
        <p:nvPicPr>
          <p:cNvPr id="129" name="Google Shape;129;p19"/>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130" name="Google Shape;130;p19"/>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131" name="Google Shape;131;p19"/>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132" name="Google Shape;132;p19"/>
          <p:cNvPicPr preferRelativeResize="0"/>
          <p:nvPr/>
        </p:nvPicPr>
        <p:blipFill rotWithShape="1">
          <a:blip r:embed="rId5">
            <a:alphaModFix/>
          </a:blip>
          <a:srcRect r="34584"/>
          <a:stretch/>
        </p:blipFill>
        <p:spPr>
          <a:xfrm>
            <a:off x="379399" y="0"/>
            <a:ext cx="742101" cy="20819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0"/>
          <p:cNvSpPr txBox="1"/>
          <p:nvPr/>
        </p:nvSpPr>
        <p:spPr>
          <a:xfrm>
            <a:off x="2558400" y="1503875"/>
            <a:ext cx="4906200" cy="7485000"/>
          </a:xfrm>
          <a:prstGeom prst="rect">
            <a:avLst/>
          </a:prstGeom>
          <a:noFill/>
          <a:ln>
            <a:noFill/>
          </a:ln>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Attend Popcorn Trainings</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Plan Annual Scout Program (w/ Unit Commitee)</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Review Commission Structure &amp; Prizes</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Determine Additional Unit Prizes</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Set Budget for Program</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Recruit Your #PopcornSquad</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Update Scout Roster (w/ Membership Chair)</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Direct Scouts to Self-Register or Update Bio</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Determine Per-Scout Fundraising Goal</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Secure Storefronts (as / where possible)</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Create Unit Timeline for Popcorn Sale</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Establish Guidelines for Popcorn Pickup / Returns &amp; Money</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Confirm Show-N-Sell Locations &amp; Times</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Prepare / Update COVID-19 Guidelines</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Place Unit Popcorn Order</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Host Unit Kickoff Meeting</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Prepare and Distribute Handouts</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Share Tips &amp; Ideas for Selling Popcorn</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Provide Selling Incentives &amp; Games for Scouts</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Coordinate Pick-Up / Drop-Offs at District Warehouse</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Encourage Scout &amp; Parent Participation</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Share Selling &amp; Marketing Strategies</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Help Scouts Share Their Online Selling Link</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Place Final Popcorn Order</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Order and Distribute Prizes</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Remit Product Payments to Council</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Contact District Kernel as Needed for Assistance</a:t>
            </a:r>
            <a:endParaRPr sz="1200">
              <a:solidFill>
                <a:schemeClr val="dk1"/>
              </a:solidFill>
              <a:latin typeface="Lato"/>
              <a:ea typeface="Lato"/>
              <a:cs typeface="Lato"/>
              <a:sym typeface="Lato"/>
            </a:endParaRPr>
          </a:p>
          <a:p>
            <a:pPr marL="457200" lvl="0" indent="-304800" algn="l" rtl="0">
              <a:lnSpc>
                <a:spcPct val="150000"/>
              </a:lnSpc>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Celebrate!</a:t>
            </a:r>
            <a:endParaRPr sz="1200">
              <a:solidFill>
                <a:schemeClr val="dk1"/>
              </a:solidFill>
              <a:latin typeface="Lato"/>
              <a:ea typeface="Lato"/>
              <a:cs typeface="Lato"/>
              <a:sym typeface="Lato"/>
            </a:endParaRPr>
          </a:p>
        </p:txBody>
      </p:sp>
      <p:sp>
        <p:nvSpPr>
          <p:cNvPr id="139" name="Google Shape;139;p20"/>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KERNEL CHECKLIST</a:t>
            </a:r>
            <a:endParaRPr sz="3000" b="1">
              <a:solidFill>
                <a:srgbClr val="445743"/>
              </a:solidFill>
              <a:latin typeface="Lato"/>
              <a:ea typeface="Lato"/>
              <a:cs typeface="Lato"/>
              <a:sym typeface="Lato"/>
            </a:endParaRPr>
          </a:p>
        </p:txBody>
      </p:sp>
      <p:pic>
        <p:nvPicPr>
          <p:cNvPr id="140" name="Google Shape;140;p20"/>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141" name="Google Shape;141;p20"/>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142" name="Google Shape;142;p20"/>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43" name="Google Shape;143;p20"/>
          <p:cNvPicPr preferRelativeResize="0"/>
          <p:nvPr/>
        </p:nvPicPr>
        <p:blipFill rotWithShape="1">
          <a:blip r:embed="rId5">
            <a:alphaModFix/>
          </a:blip>
          <a:srcRect r="34584"/>
          <a:stretch/>
        </p:blipFill>
        <p:spPr>
          <a:xfrm>
            <a:off x="379399" y="0"/>
            <a:ext cx="742101" cy="2081927"/>
          </a:xfrm>
          <a:prstGeom prst="rect">
            <a:avLst/>
          </a:prstGeom>
          <a:noFill/>
          <a:ln>
            <a:noFill/>
          </a:ln>
        </p:spPr>
      </p:pic>
      <p:sp>
        <p:nvSpPr>
          <p:cNvPr id="144" name="Google Shape;144;p20"/>
          <p:cNvSpPr txBox="1"/>
          <p:nvPr/>
        </p:nvSpPr>
        <p:spPr>
          <a:xfrm>
            <a:off x="533300" y="2655259"/>
            <a:ext cx="1809900" cy="708900"/>
          </a:xfrm>
          <a:prstGeom prst="rect">
            <a:avLst/>
          </a:prstGeom>
          <a:solidFill>
            <a:srgbClr val="F4EED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dirty="0">
                <a:latin typeface="Lato"/>
                <a:ea typeface="Lato"/>
                <a:cs typeface="Lato"/>
                <a:sym typeface="Lato"/>
              </a:rPr>
              <a:t>District Kernel</a:t>
            </a:r>
            <a:endParaRPr sz="1100" b="1" dirty="0">
              <a:latin typeface="Lato"/>
              <a:ea typeface="Lato"/>
              <a:cs typeface="Lato"/>
              <a:sym typeface="Lato"/>
            </a:endParaRPr>
          </a:p>
          <a:p>
            <a:pPr marL="0" lvl="0" indent="0" rtl="0">
              <a:spcBef>
                <a:spcPts val="0"/>
              </a:spcBef>
              <a:spcAft>
                <a:spcPts val="0"/>
              </a:spcAft>
              <a:buNone/>
            </a:pPr>
            <a:r>
              <a:rPr lang="en" sz="1100" dirty="0">
                <a:latin typeface="Lato"/>
                <a:ea typeface="Lato"/>
                <a:cs typeface="Lato"/>
                <a:sym typeface="Lato"/>
              </a:rPr>
              <a:t>Phone</a:t>
            </a:r>
            <a:endParaRPr sz="1100" dirty="0">
              <a:latin typeface="Lato"/>
              <a:ea typeface="Lato"/>
              <a:cs typeface="Lato"/>
              <a:sym typeface="Lato"/>
            </a:endParaRPr>
          </a:p>
          <a:p>
            <a:pPr marL="0" lvl="0" indent="0" rtl="0">
              <a:spcBef>
                <a:spcPts val="0"/>
              </a:spcBef>
              <a:spcAft>
                <a:spcPts val="0"/>
              </a:spcAft>
              <a:buNone/>
            </a:pPr>
            <a:r>
              <a:rPr lang="en" sz="1100" dirty="0">
                <a:latin typeface="Lato"/>
                <a:ea typeface="Lato"/>
                <a:cs typeface="Lato"/>
                <a:sym typeface="Lato"/>
              </a:rPr>
              <a:t>Email</a:t>
            </a:r>
            <a:endParaRPr sz="1100" dirty="0">
              <a:latin typeface="Lato"/>
              <a:ea typeface="Lato"/>
              <a:cs typeface="Lato"/>
              <a:sym typeface="Lato"/>
            </a:endParaRPr>
          </a:p>
        </p:txBody>
      </p:sp>
      <p:sp>
        <p:nvSpPr>
          <p:cNvPr id="145" name="Google Shape;145;p20"/>
          <p:cNvSpPr txBox="1"/>
          <p:nvPr/>
        </p:nvSpPr>
        <p:spPr>
          <a:xfrm>
            <a:off x="533300" y="3604184"/>
            <a:ext cx="1809900" cy="708900"/>
          </a:xfrm>
          <a:prstGeom prst="rect">
            <a:avLst/>
          </a:prstGeom>
          <a:solidFill>
            <a:srgbClr val="F4EED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dirty="0">
                <a:latin typeface="Lato"/>
                <a:ea typeface="Lato"/>
                <a:cs typeface="Lato"/>
                <a:sym typeface="Lato"/>
              </a:rPr>
              <a:t>Assistant Kernel</a:t>
            </a:r>
            <a:endParaRPr sz="1100" b="1" dirty="0">
              <a:latin typeface="Lato"/>
              <a:ea typeface="Lato"/>
              <a:cs typeface="Lato"/>
              <a:sym typeface="Lato"/>
            </a:endParaRPr>
          </a:p>
          <a:p>
            <a:pPr marL="0" lvl="0" indent="0" rtl="0">
              <a:spcBef>
                <a:spcPts val="0"/>
              </a:spcBef>
              <a:spcAft>
                <a:spcPts val="0"/>
              </a:spcAft>
              <a:buNone/>
            </a:pPr>
            <a:r>
              <a:rPr lang="en" sz="1100" dirty="0">
                <a:latin typeface="Lato"/>
                <a:ea typeface="Lato"/>
                <a:cs typeface="Lato"/>
                <a:sym typeface="Lato"/>
              </a:rPr>
              <a:t>Phone</a:t>
            </a:r>
            <a:endParaRPr sz="1100" dirty="0">
              <a:latin typeface="Lato"/>
              <a:ea typeface="Lato"/>
              <a:cs typeface="Lato"/>
              <a:sym typeface="Lato"/>
            </a:endParaRPr>
          </a:p>
          <a:p>
            <a:pPr marL="0" lvl="0" indent="0" rtl="0">
              <a:spcBef>
                <a:spcPts val="0"/>
              </a:spcBef>
              <a:spcAft>
                <a:spcPts val="0"/>
              </a:spcAft>
              <a:buNone/>
            </a:pPr>
            <a:r>
              <a:rPr lang="en" sz="1100" dirty="0">
                <a:latin typeface="Lato"/>
                <a:ea typeface="Lato"/>
                <a:cs typeface="Lato"/>
                <a:sym typeface="Lato"/>
              </a:rPr>
              <a:t>Email</a:t>
            </a:r>
            <a:endParaRPr sz="1100" dirty="0">
              <a:latin typeface="Lato"/>
              <a:ea typeface="Lato"/>
              <a:cs typeface="Lato"/>
              <a:sym typeface="Lato"/>
            </a:endParaRPr>
          </a:p>
        </p:txBody>
      </p:sp>
      <p:sp>
        <p:nvSpPr>
          <p:cNvPr id="146" name="Google Shape;146;p20"/>
          <p:cNvSpPr txBox="1"/>
          <p:nvPr/>
        </p:nvSpPr>
        <p:spPr>
          <a:xfrm>
            <a:off x="533300" y="4540897"/>
            <a:ext cx="1809900" cy="708900"/>
          </a:xfrm>
          <a:prstGeom prst="rect">
            <a:avLst/>
          </a:prstGeom>
          <a:solidFill>
            <a:srgbClr val="F4EED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dirty="0">
                <a:latin typeface="Lato"/>
                <a:ea typeface="Lato"/>
                <a:cs typeface="Lato"/>
                <a:sym typeface="Lato"/>
              </a:rPr>
              <a:t>Kickoff Kernel</a:t>
            </a:r>
            <a:endParaRPr sz="1100" b="1" dirty="0">
              <a:latin typeface="Lato"/>
              <a:ea typeface="Lato"/>
              <a:cs typeface="Lato"/>
              <a:sym typeface="Lato"/>
            </a:endParaRPr>
          </a:p>
          <a:p>
            <a:pPr marL="0" lvl="0" indent="0" rtl="0">
              <a:spcBef>
                <a:spcPts val="0"/>
              </a:spcBef>
              <a:spcAft>
                <a:spcPts val="0"/>
              </a:spcAft>
              <a:buNone/>
            </a:pPr>
            <a:r>
              <a:rPr lang="en" sz="1100" dirty="0">
                <a:latin typeface="Lato"/>
                <a:ea typeface="Lato"/>
                <a:cs typeface="Lato"/>
                <a:sym typeface="Lato"/>
              </a:rPr>
              <a:t>Phone</a:t>
            </a:r>
            <a:endParaRPr sz="1100" dirty="0">
              <a:latin typeface="Lato"/>
              <a:ea typeface="Lato"/>
              <a:cs typeface="Lato"/>
              <a:sym typeface="Lato"/>
            </a:endParaRPr>
          </a:p>
          <a:p>
            <a:pPr marL="0" lvl="0" indent="0" rtl="0">
              <a:spcBef>
                <a:spcPts val="0"/>
              </a:spcBef>
              <a:spcAft>
                <a:spcPts val="0"/>
              </a:spcAft>
              <a:buNone/>
            </a:pPr>
            <a:r>
              <a:rPr lang="en" sz="1100" dirty="0">
                <a:latin typeface="Lato"/>
                <a:ea typeface="Lato"/>
                <a:cs typeface="Lato"/>
                <a:sym typeface="Lato"/>
              </a:rPr>
              <a:t>Email</a:t>
            </a:r>
            <a:endParaRPr sz="1100" dirty="0">
              <a:latin typeface="Lato"/>
              <a:ea typeface="Lato"/>
              <a:cs typeface="Lato"/>
              <a:sym typeface="Lato"/>
            </a:endParaRPr>
          </a:p>
        </p:txBody>
      </p:sp>
      <p:sp>
        <p:nvSpPr>
          <p:cNvPr id="147" name="Google Shape;147;p20"/>
          <p:cNvSpPr txBox="1"/>
          <p:nvPr/>
        </p:nvSpPr>
        <p:spPr>
          <a:xfrm>
            <a:off x="533300" y="5477622"/>
            <a:ext cx="1809900" cy="708900"/>
          </a:xfrm>
          <a:prstGeom prst="rect">
            <a:avLst/>
          </a:prstGeom>
          <a:solidFill>
            <a:srgbClr val="F4EED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dirty="0">
                <a:latin typeface="Lato"/>
                <a:ea typeface="Lato"/>
                <a:cs typeface="Lato"/>
                <a:sym typeface="Lato"/>
              </a:rPr>
              <a:t>Show-N-Sell Kernel</a:t>
            </a:r>
            <a:endParaRPr sz="1100" b="1" dirty="0">
              <a:latin typeface="Lato"/>
              <a:ea typeface="Lato"/>
              <a:cs typeface="Lato"/>
              <a:sym typeface="Lato"/>
            </a:endParaRPr>
          </a:p>
          <a:p>
            <a:pPr marL="0" lvl="0" indent="0" rtl="0">
              <a:spcBef>
                <a:spcPts val="0"/>
              </a:spcBef>
              <a:spcAft>
                <a:spcPts val="0"/>
              </a:spcAft>
              <a:buNone/>
            </a:pPr>
            <a:r>
              <a:rPr lang="en" sz="1100" dirty="0">
                <a:latin typeface="Lato"/>
                <a:ea typeface="Lato"/>
                <a:cs typeface="Lato"/>
                <a:sym typeface="Lato"/>
              </a:rPr>
              <a:t>Phone</a:t>
            </a:r>
            <a:endParaRPr sz="1100" dirty="0">
              <a:latin typeface="Lato"/>
              <a:ea typeface="Lato"/>
              <a:cs typeface="Lato"/>
              <a:sym typeface="Lato"/>
            </a:endParaRPr>
          </a:p>
          <a:p>
            <a:pPr marL="0" lvl="0" indent="0" rtl="0">
              <a:spcBef>
                <a:spcPts val="0"/>
              </a:spcBef>
              <a:spcAft>
                <a:spcPts val="0"/>
              </a:spcAft>
              <a:buNone/>
            </a:pPr>
            <a:r>
              <a:rPr lang="en" sz="1100" dirty="0">
                <a:latin typeface="Lato"/>
                <a:ea typeface="Lato"/>
                <a:cs typeface="Lato"/>
                <a:sym typeface="Lato"/>
              </a:rPr>
              <a:t>Email</a:t>
            </a:r>
            <a:endParaRPr sz="1100" dirty="0">
              <a:latin typeface="Lato"/>
              <a:ea typeface="Lato"/>
              <a:cs typeface="Lato"/>
              <a:sym typeface="Lato"/>
            </a:endParaRPr>
          </a:p>
        </p:txBody>
      </p:sp>
      <p:sp>
        <p:nvSpPr>
          <p:cNvPr id="148" name="Google Shape;148;p20"/>
          <p:cNvSpPr txBox="1"/>
          <p:nvPr/>
        </p:nvSpPr>
        <p:spPr>
          <a:xfrm>
            <a:off x="533300" y="6414359"/>
            <a:ext cx="1809900" cy="708900"/>
          </a:xfrm>
          <a:prstGeom prst="rect">
            <a:avLst/>
          </a:prstGeom>
          <a:solidFill>
            <a:srgbClr val="F4EED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dirty="0">
                <a:latin typeface="Lato"/>
                <a:ea typeface="Lato"/>
                <a:cs typeface="Lato"/>
                <a:sym typeface="Lato"/>
              </a:rPr>
              <a:t>Pickup Kernel</a:t>
            </a:r>
            <a:endParaRPr sz="1100" b="1" dirty="0">
              <a:latin typeface="Lato"/>
              <a:ea typeface="Lato"/>
              <a:cs typeface="Lato"/>
              <a:sym typeface="Lato"/>
            </a:endParaRPr>
          </a:p>
          <a:p>
            <a:pPr marL="0" lvl="0" indent="0" rtl="0">
              <a:spcBef>
                <a:spcPts val="0"/>
              </a:spcBef>
              <a:spcAft>
                <a:spcPts val="0"/>
              </a:spcAft>
              <a:buNone/>
            </a:pPr>
            <a:r>
              <a:rPr lang="en" sz="1100" dirty="0">
                <a:latin typeface="Lato"/>
                <a:ea typeface="Lato"/>
                <a:cs typeface="Lato"/>
                <a:sym typeface="Lato"/>
              </a:rPr>
              <a:t>Phone</a:t>
            </a:r>
            <a:endParaRPr sz="1100" dirty="0">
              <a:latin typeface="Lato"/>
              <a:ea typeface="Lato"/>
              <a:cs typeface="Lato"/>
              <a:sym typeface="Lato"/>
            </a:endParaRPr>
          </a:p>
          <a:p>
            <a:pPr marL="0" lvl="0" indent="0" rtl="0">
              <a:spcBef>
                <a:spcPts val="0"/>
              </a:spcBef>
              <a:spcAft>
                <a:spcPts val="0"/>
              </a:spcAft>
              <a:buNone/>
            </a:pPr>
            <a:r>
              <a:rPr lang="en" sz="1100" dirty="0">
                <a:latin typeface="Lato"/>
                <a:ea typeface="Lato"/>
                <a:cs typeface="Lato"/>
                <a:sym typeface="Lato"/>
              </a:rPr>
              <a:t>Email</a:t>
            </a:r>
            <a:endParaRPr sz="1100" dirty="0">
              <a:latin typeface="Lato"/>
              <a:ea typeface="Lato"/>
              <a:cs typeface="Lato"/>
              <a:sym typeface="Lato"/>
            </a:endParaRPr>
          </a:p>
        </p:txBody>
      </p:sp>
      <p:sp>
        <p:nvSpPr>
          <p:cNvPr id="149" name="Google Shape;149;p20"/>
          <p:cNvSpPr txBox="1"/>
          <p:nvPr/>
        </p:nvSpPr>
        <p:spPr>
          <a:xfrm>
            <a:off x="533300" y="7351084"/>
            <a:ext cx="1809900" cy="708900"/>
          </a:xfrm>
          <a:prstGeom prst="rect">
            <a:avLst/>
          </a:prstGeom>
          <a:solidFill>
            <a:srgbClr val="F4EED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dirty="0">
                <a:latin typeface="Lato"/>
                <a:ea typeface="Lato"/>
                <a:cs typeface="Lato"/>
                <a:sym typeface="Lato"/>
              </a:rPr>
              <a:t>Prize Kernel</a:t>
            </a:r>
            <a:endParaRPr sz="1100" b="1" dirty="0">
              <a:latin typeface="Lato"/>
              <a:ea typeface="Lato"/>
              <a:cs typeface="Lato"/>
              <a:sym typeface="Lato"/>
            </a:endParaRPr>
          </a:p>
          <a:p>
            <a:pPr marL="0" lvl="0" indent="0" rtl="0">
              <a:spcBef>
                <a:spcPts val="0"/>
              </a:spcBef>
              <a:spcAft>
                <a:spcPts val="0"/>
              </a:spcAft>
              <a:buNone/>
            </a:pPr>
            <a:r>
              <a:rPr lang="en" sz="1100" dirty="0">
                <a:latin typeface="Lato"/>
                <a:ea typeface="Lato"/>
                <a:cs typeface="Lato"/>
                <a:sym typeface="Lato"/>
              </a:rPr>
              <a:t>Phone</a:t>
            </a:r>
            <a:endParaRPr sz="1100" dirty="0">
              <a:latin typeface="Lato"/>
              <a:ea typeface="Lato"/>
              <a:cs typeface="Lato"/>
              <a:sym typeface="Lato"/>
            </a:endParaRPr>
          </a:p>
          <a:p>
            <a:pPr marL="0" lvl="0" indent="0" rtl="0">
              <a:spcBef>
                <a:spcPts val="0"/>
              </a:spcBef>
              <a:spcAft>
                <a:spcPts val="0"/>
              </a:spcAft>
              <a:buNone/>
            </a:pPr>
            <a:r>
              <a:rPr lang="en" sz="1100" dirty="0">
                <a:latin typeface="Lato"/>
                <a:ea typeface="Lato"/>
                <a:cs typeface="Lato"/>
                <a:sym typeface="Lato"/>
              </a:rPr>
              <a:t>Email</a:t>
            </a:r>
            <a:endParaRPr sz="1100" dirty="0">
              <a:latin typeface="Lato"/>
              <a:ea typeface="Lato"/>
              <a:cs typeface="Lato"/>
              <a:sym typeface="Lato"/>
            </a:endParaRPr>
          </a:p>
        </p:txBody>
      </p:sp>
      <p:sp>
        <p:nvSpPr>
          <p:cNvPr id="150" name="Google Shape;150;p20"/>
          <p:cNvSpPr txBox="1"/>
          <p:nvPr/>
        </p:nvSpPr>
        <p:spPr>
          <a:xfrm>
            <a:off x="533300" y="2234325"/>
            <a:ext cx="18099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b="1">
                <a:solidFill>
                  <a:srgbClr val="614B40"/>
                </a:solidFill>
                <a:latin typeface="Lato"/>
                <a:ea typeface="Lato"/>
                <a:cs typeface="Lato"/>
                <a:sym typeface="Lato"/>
              </a:rPr>
              <a:t>My #PopcornSquad</a:t>
            </a:r>
            <a:endParaRPr sz="1700">
              <a:solidFill>
                <a:srgbClr val="614B40"/>
              </a:solidFill>
            </a:endParaRPr>
          </a:p>
        </p:txBody>
      </p:sp>
      <p:sp>
        <p:nvSpPr>
          <p:cNvPr id="151" name="Google Shape;151;p20"/>
          <p:cNvSpPr txBox="1"/>
          <p:nvPr/>
        </p:nvSpPr>
        <p:spPr>
          <a:xfrm>
            <a:off x="533300" y="8287809"/>
            <a:ext cx="1809900" cy="708900"/>
          </a:xfrm>
          <a:prstGeom prst="rect">
            <a:avLst/>
          </a:prstGeom>
          <a:solidFill>
            <a:srgbClr val="F4EED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dirty="0">
                <a:latin typeface="Lato"/>
                <a:ea typeface="Lato"/>
                <a:cs typeface="Lato"/>
                <a:sym typeface="Lato"/>
              </a:rPr>
              <a:t>Communications Kernel</a:t>
            </a:r>
            <a:endParaRPr sz="1100" b="1" dirty="0">
              <a:latin typeface="Lato"/>
              <a:ea typeface="Lato"/>
              <a:cs typeface="Lato"/>
              <a:sym typeface="Lato"/>
            </a:endParaRPr>
          </a:p>
          <a:p>
            <a:pPr marL="0" lvl="0" indent="0" rtl="0">
              <a:spcBef>
                <a:spcPts val="0"/>
              </a:spcBef>
              <a:spcAft>
                <a:spcPts val="0"/>
              </a:spcAft>
              <a:buNone/>
            </a:pPr>
            <a:r>
              <a:rPr lang="en" sz="1100" dirty="0">
                <a:latin typeface="Lato"/>
                <a:ea typeface="Lato"/>
                <a:cs typeface="Lato"/>
                <a:sym typeface="Lato"/>
              </a:rPr>
              <a:t>Phone</a:t>
            </a:r>
            <a:endParaRPr sz="1100" dirty="0">
              <a:latin typeface="Lato"/>
              <a:ea typeface="Lato"/>
              <a:cs typeface="Lato"/>
              <a:sym typeface="Lato"/>
            </a:endParaRPr>
          </a:p>
          <a:p>
            <a:pPr marL="0" lvl="0" indent="0" rtl="0">
              <a:spcBef>
                <a:spcPts val="0"/>
              </a:spcBef>
              <a:spcAft>
                <a:spcPts val="0"/>
              </a:spcAft>
              <a:buNone/>
            </a:pPr>
            <a:r>
              <a:rPr lang="en" sz="1100" dirty="0">
                <a:latin typeface="Lato"/>
                <a:ea typeface="Lato"/>
                <a:cs typeface="Lato"/>
                <a:sym typeface="Lato"/>
              </a:rPr>
              <a:t>Email</a:t>
            </a:r>
            <a:endParaRPr sz="1100" dirty="0">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1"/>
          <p:cNvSpPr/>
          <p:nvPr/>
        </p:nvSpPr>
        <p:spPr>
          <a:xfrm>
            <a:off x="1683010" y="1131400"/>
            <a:ext cx="6089400" cy="95100"/>
          </a:xfrm>
          <a:prstGeom prst="rect">
            <a:avLst/>
          </a:prstGeom>
          <a:solidFill>
            <a:srgbClr val="6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1"/>
          <p:cNvSpPr txBox="1"/>
          <p:nvPr/>
        </p:nvSpPr>
        <p:spPr>
          <a:xfrm>
            <a:off x="1662225" y="539375"/>
            <a:ext cx="60894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445743"/>
                </a:solidFill>
                <a:latin typeface="Lato"/>
                <a:ea typeface="Lato"/>
                <a:cs typeface="Lato"/>
                <a:sym typeface="Lato"/>
              </a:rPr>
              <a:t>POPCORN TRAINING</a:t>
            </a:r>
            <a:endParaRPr sz="3000" b="1">
              <a:solidFill>
                <a:srgbClr val="445743"/>
              </a:solidFill>
              <a:latin typeface="Lato"/>
              <a:ea typeface="Lato"/>
              <a:cs typeface="Lato"/>
              <a:sym typeface="Lato"/>
            </a:endParaRPr>
          </a:p>
        </p:txBody>
      </p:sp>
      <p:pic>
        <p:nvPicPr>
          <p:cNvPr id="158" name="Google Shape;158;p21"/>
          <p:cNvPicPr preferRelativeResize="0"/>
          <p:nvPr/>
        </p:nvPicPr>
        <p:blipFill>
          <a:blip r:embed="rId3">
            <a:alphaModFix/>
          </a:blip>
          <a:stretch>
            <a:fillRect/>
          </a:stretch>
        </p:blipFill>
        <p:spPr>
          <a:xfrm>
            <a:off x="5934493" y="9213097"/>
            <a:ext cx="1320473" cy="581952"/>
          </a:xfrm>
          <a:prstGeom prst="rect">
            <a:avLst/>
          </a:prstGeom>
          <a:noFill/>
          <a:ln>
            <a:noFill/>
          </a:ln>
        </p:spPr>
      </p:pic>
      <p:pic>
        <p:nvPicPr>
          <p:cNvPr id="159" name="Google Shape;159;p21"/>
          <p:cNvPicPr preferRelativeResize="0"/>
          <p:nvPr/>
        </p:nvPicPr>
        <p:blipFill>
          <a:blip r:embed="rId4">
            <a:alphaModFix/>
          </a:blip>
          <a:stretch>
            <a:fillRect/>
          </a:stretch>
        </p:blipFill>
        <p:spPr>
          <a:xfrm>
            <a:off x="5426693" y="9213091"/>
            <a:ext cx="507800" cy="581950"/>
          </a:xfrm>
          <a:prstGeom prst="rect">
            <a:avLst/>
          </a:prstGeom>
          <a:noFill/>
          <a:ln>
            <a:noFill/>
          </a:ln>
        </p:spPr>
      </p:pic>
      <p:sp>
        <p:nvSpPr>
          <p:cNvPr id="160" name="Google Shape;160;p21"/>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161" name="Google Shape;161;p21"/>
          <p:cNvPicPr preferRelativeResize="0"/>
          <p:nvPr/>
        </p:nvPicPr>
        <p:blipFill rotWithShape="1">
          <a:blip r:embed="rId5">
            <a:alphaModFix/>
          </a:blip>
          <a:srcRect r="34584"/>
          <a:stretch/>
        </p:blipFill>
        <p:spPr>
          <a:xfrm>
            <a:off x="379399" y="0"/>
            <a:ext cx="742101" cy="2081927"/>
          </a:xfrm>
          <a:prstGeom prst="rect">
            <a:avLst/>
          </a:prstGeom>
          <a:noFill/>
          <a:ln>
            <a:noFill/>
          </a:ln>
        </p:spPr>
      </p:pic>
      <p:graphicFrame>
        <p:nvGraphicFramePr>
          <p:cNvPr id="162" name="Google Shape;162;p21"/>
          <p:cNvGraphicFramePr/>
          <p:nvPr>
            <p:extLst>
              <p:ext uri="{D42A27DB-BD31-4B8C-83A1-F6EECF244321}">
                <p14:modId xmlns:p14="http://schemas.microsoft.com/office/powerpoint/2010/main" val="2469798209"/>
              </p:ext>
            </p:extLst>
          </p:nvPr>
        </p:nvGraphicFramePr>
        <p:xfrm>
          <a:off x="1121500" y="1552575"/>
          <a:ext cx="6080089" cy="2882495"/>
        </p:xfrm>
        <a:graphic>
          <a:graphicData uri="http://schemas.openxmlformats.org/drawingml/2006/table">
            <a:tbl>
              <a:tblPr>
                <a:noFill/>
                <a:tableStyleId>{ABBE21B1-77B0-4ECF-B64C-A2416AE82CA2}</a:tableStyleId>
              </a:tblPr>
              <a:tblGrid>
                <a:gridCol w="1080511">
                  <a:extLst>
                    <a:ext uri="{9D8B030D-6E8A-4147-A177-3AD203B41FA5}">
                      <a16:colId xmlns:a16="http://schemas.microsoft.com/office/drawing/2014/main" val="20000"/>
                    </a:ext>
                  </a:extLst>
                </a:gridCol>
                <a:gridCol w="1856794">
                  <a:extLst>
                    <a:ext uri="{9D8B030D-6E8A-4147-A177-3AD203B41FA5}">
                      <a16:colId xmlns:a16="http://schemas.microsoft.com/office/drawing/2014/main" val="20001"/>
                    </a:ext>
                  </a:extLst>
                </a:gridCol>
                <a:gridCol w="863044">
                  <a:extLst>
                    <a:ext uri="{9D8B030D-6E8A-4147-A177-3AD203B41FA5}">
                      <a16:colId xmlns:a16="http://schemas.microsoft.com/office/drawing/2014/main" val="20002"/>
                    </a:ext>
                  </a:extLst>
                </a:gridCol>
                <a:gridCol w="2279740">
                  <a:extLst>
                    <a:ext uri="{9D8B030D-6E8A-4147-A177-3AD203B41FA5}">
                      <a16:colId xmlns:a16="http://schemas.microsoft.com/office/drawing/2014/main" val="20003"/>
                    </a:ext>
                  </a:extLst>
                </a:gridCol>
              </a:tblGrid>
              <a:tr h="314536">
                <a:tc>
                  <a:txBody>
                    <a:bodyPr/>
                    <a:lstStyle/>
                    <a:p>
                      <a:pPr marL="0" lvl="0" indent="0" algn="ctr" rtl="0">
                        <a:spcBef>
                          <a:spcPts val="0"/>
                        </a:spcBef>
                        <a:spcAft>
                          <a:spcPts val="0"/>
                        </a:spcAft>
                        <a:buNone/>
                      </a:pPr>
                      <a:r>
                        <a:rPr lang="en" sz="1000" b="1">
                          <a:latin typeface="Lato"/>
                          <a:ea typeface="Lato"/>
                          <a:cs typeface="Lato"/>
                          <a:sym typeface="Lato"/>
                        </a:rPr>
                        <a:t>DATE</a:t>
                      </a:r>
                      <a:endParaRPr sz="1000" b="1">
                        <a:latin typeface="Lato"/>
                        <a:ea typeface="Lato"/>
                        <a:cs typeface="Lato"/>
                        <a:sym typeface="Lato"/>
                      </a:endParaRPr>
                    </a:p>
                  </a:txBody>
                  <a:tcPr marL="91425" marR="91425" marT="91425" marB="91425">
                    <a:solidFill>
                      <a:srgbClr val="CDB088"/>
                    </a:solidFill>
                  </a:tcPr>
                </a:tc>
                <a:tc>
                  <a:txBody>
                    <a:bodyPr/>
                    <a:lstStyle/>
                    <a:p>
                      <a:pPr marL="0" lvl="0" indent="0" algn="ctr" rtl="0">
                        <a:spcBef>
                          <a:spcPts val="0"/>
                        </a:spcBef>
                        <a:spcAft>
                          <a:spcPts val="0"/>
                        </a:spcAft>
                        <a:buNone/>
                      </a:pPr>
                      <a:r>
                        <a:rPr lang="en" sz="1000" b="1">
                          <a:latin typeface="Lato"/>
                          <a:ea typeface="Lato"/>
                          <a:cs typeface="Lato"/>
                          <a:sym typeface="Lato"/>
                        </a:rPr>
                        <a:t>LOCATION</a:t>
                      </a:r>
                      <a:endParaRPr sz="1000" b="1">
                        <a:latin typeface="Lato"/>
                        <a:ea typeface="Lato"/>
                        <a:cs typeface="Lato"/>
                        <a:sym typeface="Lato"/>
                      </a:endParaRPr>
                    </a:p>
                  </a:txBody>
                  <a:tcPr marL="91425" marR="91425" marT="91425" marB="91425">
                    <a:solidFill>
                      <a:srgbClr val="CDB088"/>
                    </a:solidFill>
                  </a:tcPr>
                </a:tc>
                <a:tc>
                  <a:txBody>
                    <a:bodyPr/>
                    <a:lstStyle/>
                    <a:p>
                      <a:pPr marL="0" lvl="0" indent="0" algn="ctr" rtl="0">
                        <a:spcBef>
                          <a:spcPts val="0"/>
                        </a:spcBef>
                        <a:spcAft>
                          <a:spcPts val="0"/>
                        </a:spcAft>
                        <a:buNone/>
                      </a:pPr>
                      <a:r>
                        <a:rPr lang="en" sz="1000" b="1">
                          <a:latin typeface="Lato"/>
                          <a:ea typeface="Lato"/>
                          <a:cs typeface="Lato"/>
                          <a:sym typeface="Lato"/>
                        </a:rPr>
                        <a:t>TIME</a:t>
                      </a:r>
                      <a:endParaRPr sz="1000" b="1">
                        <a:latin typeface="Lato"/>
                        <a:ea typeface="Lato"/>
                        <a:cs typeface="Lato"/>
                        <a:sym typeface="Lato"/>
                      </a:endParaRPr>
                    </a:p>
                  </a:txBody>
                  <a:tcPr marL="91425" marR="91425" marT="91425" marB="91425">
                    <a:solidFill>
                      <a:srgbClr val="CDB088"/>
                    </a:solidFill>
                  </a:tcPr>
                </a:tc>
                <a:tc>
                  <a:txBody>
                    <a:bodyPr/>
                    <a:lstStyle/>
                    <a:p>
                      <a:pPr marL="0" lvl="0" indent="0" algn="ctr" rtl="0">
                        <a:spcBef>
                          <a:spcPts val="0"/>
                        </a:spcBef>
                        <a:spcAft>
                          <a:spcPts val="0"/>
                        </a:spcAft>
                        <a:buNone/>
                      </a:pPr>
                      <a:r>
                        <a:rPr lang="en" sz="1000" b="1">
                          <a:latin typeface="Lato"/>
                          <a:ea typeface="Lato"/>
                          <a:cs typeface="Lato"/>
                          <a:sym typeface="Lato"/>
                        </a:rPr>
                        <a:t>ATTENDEES</a:t>
                      </a:r>
                      <a:endParaRPr sz="1000" b="1">
                        <a:latin typeface="Lato"/>
                        <a:ea typeface="Lato"/>
                        <a:cs typeface="Lato"/>
                        <a:sym typeface="Lato"/>
                      </a:endParaRPr>
                    </a:p>
                  </a:txBody>
                  <a:tcPr marL="91425" marR="91425" marT="91425" marB="91425">
                    <a:solidFill>
                      <a:srgbClr val="CDB088"/>
                    </a:solidFill>
                  </a:tcPr>
                </a:tc>
                <a:extLst>
                  <a:ext uri="{0D108BD9-81ED-4DB2-BD59-A6C34878D82A}">
                    <a16:rowId xmlns:a16="http://schemas.microsoft.com/office/drawing/2014/main" val="10000"/>
                  </a:ext>
                </a:extLst>
              </a:tr>
              <a:tr h="596645">
                <a:tc>
                  <a:txBody>
                    <a:bodyPr/>
                    <a:lstStyle/>
                    <a:p>
                      <a:pPr marL="0" lvl="0" indent="0" algn="l" rtl="0">
                        <a:spcBef>
                          <a:spcPts val="0"/>
                        </a:spcBef>
                        <a:spcAft>
                          <a:spcPts val="0"/>
                        </a:spcAft>
                        <a:buNone/>
                      </a:pPr>
                      <a:r>
                        <a:rPr lang="en-US" sz="1000" dirty="0">
                          <a:latin typeface="Lato"/>
                          <a:ea typeface="Lato"/>
                          <a:cs typeface="Lato"/>
                          <a:sym typeface="Lato"/>
                        </a:rPr>
                        <a:t>August  1</a:t>
                      </a:r>
                      <a:endParaRPr sz="1000"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US" sz="1000" dirty="0">
                          <a:latin typeface="Lato"/>
                          <a:ea typeface="Lato"/>
                          <a:cs typeface="Lato"/>
                          <a:sym typeface="Lato"/>
                        </a:rPr>
                        <a:t>Council Kick Off</a:t>
                      </a:r>
                      <a:endParaRPr sz="1000"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dirty="0">
                          <a:latin typeface="Lato"/>
                          <a:ea typeface="Lato"/>
                          <a:cs typeface="Lato"/>
                          <a:sym typeface="Lato"/>
                        </a:rPr>
                        <a:t>2-4pm</a:t>
                      </a:r>
                      <a:endParaRPr sz="1000" dirty="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US" sz="1000" dirty="0">
                          <a:latin typeface="Lato"/>
                          <a:ea typeface="Lato"/>
                          <a:cs typeface="Lato"/>
                          <a:sym typeface="Lato"/>
                        </a:rPr>
                        <a:t>Popcorn Kernels-Top Sellers-Unit Leaders-Popcorn Sellers</a:t>
                      </a:r>
                      <a:endParaRPr sz="1000" dirty="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457520">
                <a:tc>
                  <a:txBody>
                    <a:bodyPr/>
                    <a:lstStyle/>
                    <a:p>
                      <a:pPr marL="0" lvl="0" indent="0" algn="l" rtl="0">
                        <a:spcBef>
                          <a:spcPts val="0"/>
                        </a:spcBef>
                        <a:spcAft>
                          <a:spcPts val="0"/>
                        </a:spcAft>
                        <a:buNone/>
                      </a:pPr>
                      <a:r>
                        <a:rPr lang="en-US" sz="1000" dirty="0">
                          <a:latin typeface="Lato"/>
                          <a:ea typeface="Lato"/>
                          <a:cs typeface="Lato"/>
                          <a:sym typeface="Lato"/>
                        </a:rPr>
                        <a:t>August 9</a:t>
                      </a:r>
                      <a:endParaRPr sz="1000" dirty="0">
                        <a:latin typeface="Lato"/>
                        <a:ea typeface="Lato"/>
                        <a:cs typeface="Lato"/>
                        <a:sym typeface="Lato"/>
                      </a:endParaRPr>
                    </a:p>
                  </a:txBody>
                  <a:tcPr marL="91425" marR="91425" marT="91425" marB="91425"/>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latin typeface="Lato"/>
                          <a:ea typeface="Lato"/>
                          <a:cs typeface="Lato"/>
                          <a:sym typeface="Lato"/>
                        </a:rPr>
                        <a:t>Two Chiefs Kick Off</a:t>
                      </a:r>
                    </a:p>
                    <a:p>
                      <a:pPr marL="0" lvl="0" indent="0" algn="ctr" rtl="0">
                        <a:spcBef>
                          <a:spcPts val="0"/>
                        </a:spcBef>
                        <a:spcAft>
                          <a:spcPts val="0"/>
                        </a:spcAft>
                        <a:buNone/>
                      </a:pPr>
                      <a:endParaRPr sz="1000"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US" sz="1000" dirty="0">
                          <a:latin typeface="Lato"/>
                          <a:ea typeface="Lato"/>
                          <a:cs typeface="Lato"/>
                          <a:sym typeface="Lato"/>
                        </a:rPr>
                        <a:t>6:30 PM</a:t>
                      </a:r>
                      <a:endParaRPr sz="1000" dirty="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US" sz="1000" dirty="0">
                          <a:latin typeface="Lato"/>
                          <a:ea typeface="Lato"/>
                          <a:cs typeface="Lato"/>
                          <a:sym typeface="Lato"/>
                        </a:rPr>
                        <a:t>Popcorn Kernels-Top Sellers-Unit Leaders</a:t>
                      </a:r>
                    </a:p>
                  </a:txBody>
                  <a:tcPr marL="91425" marR="91425" marT="91425" marB="91425"/>
                </a:tc>
                <a:extLst>
                  <a:ext uri="{0D108BD9-81ED-4DB2-BD59-A6C34878D82A}">
                    <a16:rowId xmlns:a16="http://schemas.microsoft.com/office/drawing/2014/main" val="10002"/>
                  </a:ext>
                </a:extLst>
              </a:tr>
              <a:tr h="457520">
                <a:tc>
                  <a:txBody>
                    <a:bodyPr/>
                    <a:lstStyle/>
                    <a:p>
                      <a:pPr marL="0" lvl="0" indent="0" algn="l" rtl="0">
                        <a:spcBef>
                          <a:spcPts val="0"/>
                        </a:spcBef>
                        <a:spcAft>
                          <a:spcPts val="0"/>
                        </a:spcAft>
                        <a:buNone/>
                      </a:pPr>
                      <a:r>
                        <a:rPr lang="en-US" sz="1000" dirty="0">
                          <a:latin typeface="Lato"/>
                          <a:ea typeface="Lato"/>
                          <a:cs typeface="Lato"/>
                          <a:sym typeface="Lato"/>
                        </a:rPr>
                        <a:t>August 12</a:t>
                      </a:r>
                      <a:endParaRPr sz="1000" dirty="0">
                        <a:latin typeface="Lato"/>
                        <a:ea typeface="Lato"/>
                        <a:cs typeface="Lato"/>
                        <a:sym typeface="Lato"/>
                      </a:endParaRPr>
                    </a:p>
                  </a:txBody>
                  <a:tcPr marL="91425" marR="91425" marT="91425" marB="91425"/>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latin typeface="Lato"/>
                          <a:ea typeface="Lato"/>
                          <a:cs typeface="Lato"/>
                          <a:sym typeface="Lato"/>
                        </a:rPr>
                        <a:t>National Trail Kick Off</a:t>
                      </a:r>
                    </a:p>
                    <a:p>
                      <a:pPr marL="0" lvl="0" indent="0" algn="ctr" rtl="0">
                        <a:spcBef>
                          <a:spcPts val="0"/>
                        </a:spcBef>
                        <a:spcAft>
                          <a:spcPts val="0"/>
                        </a:spcAft>
                        <a:buNone/>
                      </a:pPr>
                      <a:endParaRPr sz="1000" dirty="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US" sz="1000" dirty="0">
                          <a:latin typeface="Lato"/>
                          <a:ea typeface="Lato"/>
                          <a:cs typeface="Lato"/>
                          <a:sym typeface="Lato"/>
                        </a:rPr>
                        <a:t>6:30pm</a:t>
                      </a:r>
                      <a:endParaRPr sz="1000" dirty="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US" sz="1000" dirty="0">
                          <a:latin typeface="Lato"/>
                          <a:ea typeface="Lato"/>
                          <a:cs typeface="Lato"/>
                          <a:sym typeface="Lato"/>
                        </a:rPr>
                        <a:t>Popcorn Kernels-Top Sellers-Unit Leaders</a:t>
                      </a:r>
                      <a:endParaRPr sz="1000" dirty="0">
                        <a:latin typeface="Lato"/>
                        <a:ea typeface="Lato"/>
                        <a:cs typeface="Lato"/>
                        <a:sym typeface="Lato"/>
                      </a:endParaRPr>
                    </a:p>
                  </a:txBody>
                  <a:tcPr marL="91425" marR="91425" marT="91425" marB="91425"/>
                </a:tc>
                <a:extLst>
                  <a:ext uri="{0D108BD9-81ED-4DB2-BD59-A6C34878D82A}">
                    <a16:rowId xmlns:a16="http://schemas.microsoft.com/office/drawing/2014/main" val="10003"/>
                  </a:ext>
                </a:extLst>
              </a:tr>
              <a:tr h="600504">
                <a:tc>
                  <a:txBody>
                    <a:bodyPr/>
                    <a:lstStyle/>
                    <a:p>
                      <a:pPr marL="0" lvl="0" indent="0" algn="l" rtl="0">
                        <a:spcBef>
                          <a:spcPts val="0"/>
                        </a:spcBef>
                        <a:spcAft>
                          <a:spcPts val="0"/>
                        </a:spcAft>
                        <a:buNone/>
                      </a:pPr>
                      <a:r>
                        <a:rPr lang="en-US" sz="1000" dirty="0">
                          <a:latin typeface="Lato"/>
                          <a:ea typeface="Lato"/>
                          <a:cs typeface="Lato"/>
                          <a:sym typeface="Lato"/>
                        </a:rPr>
                        <a:t>August 17</a:t>
                      </a:r>
                      <a:endParaRPr sz="1000" dirty="0">
                        <a:latin typeface="Lato"/>
                        <a:ea typeface="Lato"/>
                        <a:cs typeface="Lato"/>
                        <a:sym typeface="Lato"/>
                      </a:endParaRPr>
                    </a:p>
                  </a:txBody>
                  <a:tcPr marL="91425" marR="91425" marT="91425" marB="91425"/>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latin typeface="Lato"/>
                          <a:ea typeface="Lato"/>
                          <a:cs typeface="Lato"/>
                          <a:sym typeface="Lato"/>
                        </a:rPr>
                        <a:t>Mountaineer Kick off</a:t>
                      </a:r>
                    </a:p>
                    <a:p>
                      <a:pPr marL="0" lvl="0" indent="0" algn="ctr" rtl="0">
                        <a:spcBef>
                          <a:spcPts val="0"/>
                        </a:spcBef>
                        <a:spcAft>
                          <a:spcPts val="0"/>
                        </a:spcAft>
                        <a:buNone/>
                      </a:pPr>
                      <a:endParaRPr sz="1000" dirty="0">
                        <a:latin typeface="Lato"/>
                        <a:ea typeface="Lato"/>
                        <a:cs typeface="Lato"/>
                        <a:sym typeface="Lato"/>
                      </a:endParaRPr>
                    </a:p>
                  </a:txBody>
                  <a:tcPr marL="91425" marR="91425" marT="91425" marB="91425"/>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latin typeface="Lato"/>
                          <a:ea typeface="Lato"/>
                          <a:cs typeface="Lato"/>
                          <a:sym typeface="Lato"/>
                        </a:rPr>
                        <a:t>7:00PM</a:t>
                      </a:r>
                    </a:p>
                    <a:p>
                      <a:pPr marL="0" lvl="0" indent="0" algn="ctr" rtl="0">
                        <a:spcBef>
                          <a:spcPts val="0"/>
                        </a:spcBef>
                        <a:spcAft>
                          <a:spcPts val="0"/>
                        </a:spcAft>
                        <a:buNone/>
                      </a:pPr>
                      <a:endParaRPr sz="1000" dirty="0">
                        <a:latin typeface="Lato"/>
                        <a:ea typeface="Lato"/>
                        <a:cs typeface="Lato"/>
                        <a:sym typeface="La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latin typeface="Lato"/>
                          <a:ea typeface="Lato"/>
                          <a:cs typeface="Lato"/>
                          <a:sym typeface="Lato"/>
                        </a:rPr>
                        <a:t>Popcorn Kernels-Top Sellers-Unit Leaders</a:t>
                      </a:r>
                    </a:p>
                    <a:p>
                      <a:pPr marL="0" lvl="0" indent="0" algn="l" rtl="0">
                        <a:spcBef>
                          <a:spcPts val="0"/>
                        </a:spcBef>
                        <a:spcAft>
                          <a:spcPts val="0"/>
                        </a:spcAft>
                        <a:buNone/>
                      </a:pPr>
                      <a:endParaRPr sz="1000" dirty="0">
                        <a:latin typeface="Lato"/>
                        <a:ea typeface="Lato"/>
                        <a:cs typeface="Lato"/>
                        <a:sym typeface="Lato"/>
                      </a:endParaRPr>
                    </a:p>
                  </a:txBody>
                  <a:tcPr marL="91425" marR="91425" marT="91425" marB="91425"/>
                </a:tc>
                <a:extLst>
                  <a:ext uri="{0D108BD9-81ED-4DB2-BD59-A6C34878D82A}">
                    <a16:rowId xmlns:a16="http://schemas.microsoft.com/office/drawing/2014/main" val="10004"/>
                  </a:ext>
                </a:extLst>
              </a:tr>
              <a:tr h="332167">
                <a:tc>
                  <a:txBody>
                    <a:bodyPr/>
                    <a:lstStyle/>
                    <a:p>
                      <a:pPr marL="0" lvl="0" indent="0" algn="l" rtl="0">
                        <a:spcBef>
                          <a:spcPts val="0"/>
                        </a:spcBef>
                        <a:spcAft>
                          <a:spcPts val="0"/>
                        </a:spcAft>
                        <a:buNone/>
                      </a:pP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000" dirty="0">
                        <a:latin typeface="Lato"/>
                        <a:ea typeface="Lato"/>
                        <a:cs typeface="Lato"/>
                        <a:sym typeface="Lato"/>
                      </a:endParaRPr>
                    </a:p>
                  </a:txBody>
                  <a:tcPr marL="91425" marR="91425" marT="91425" marB="91425"/>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F2494F42-B356-47A7-AA85-1C3CA400BC94}"/>
              </a:ext>
            </a:extLst>
          </p:cNvPr>
          <p:cNvSpPr txBox="1"/>
          <p:nvPr/>
        </p:nvSpPr>
        <p:spPr>
          <a:xfrm>
            <a:off x="1375400" y="4787153"/>
            <a:ext cx="6000143" cy="1384995"/>
          </a:xfrm>
          <a:prstGeom prst="rect">
            <a:avLst/>
          </a:prstGeom>
          <a:noFill/>
        </p:spPr>
        <p:txBody>
          <a:bodyPr wrap="square" rtlCol="0">
            <a:spAutoFit/>
          </a:bodyPr>
          <a:lstStyle/>
          <a:p>
            <a:r>
              <a:rPr lang="en-US" dirty="0"/>
              <a:t>TRAININGS AND MUCH MORE….Found on the </a:t>
            </a:r>
            <a:r>
              <a:rPr lang="en-US"/>
              <a:t>following weblinks…</a:t>
            </a:r>
            <a:endParaRPr lang="en-US" dirty="0"/>
          </a:p>
          <a:p>
            <a:r>
              <a:rPr lang="en-US" dirty="0">
                <a:hlinkClick r:id="rId6"/>
              </a:rPr>
              <a:t>https://www,Campmasters.org</a:t>
            </a:r>
            <a:endParaRPr lang="en-US" dirty="0"/>
          </a:p>
          <a:p>
            <a:r>
              <a:rPr lang="en-US" dirty="0"/>
              <a:t>And all the How-to-Instructions</a:t>
            </a:r>
          </a:p>
          <a:p>
            <a:r>
              <a:rPr lang="en-US" dirty="0">
                <a:hlinkClick r:id="rId7"/>
              </a:rPr>
              <a:t>https://www.campmasters.org/how-to-order-popcorn</a:t>
            </a:r>
            <a:r>
              <a:rPr lang="en-US" dirty="0"/>
              <a:t> </a:t>
            </a:r>
          </a:p>
          <a:p>
            <a:r>
              <a:rPr lang="en-US" dirty="0"/>
              <a:t>And don’t forget our website with helpful hints</a:t>
            </a:r>
          </a:p>
          <a:p>
            <a:r>
              <a:rPr lang="en-US" dirty="0">
                <a:hlinkClick r:id="rId8"/>
              </a:rPr>
              <a:t>http://orvc-bsa.org/popcorn/</a:t>
            </a:r>
            <a:r>
              <a:rPr lang="en-US" dirty="0"/>
              <a:t> </a:t>
            </a:r>
          </a:p>
        </p:txBody>
      </p:sp>
      <p:sp>
        <p:nvSpPr>
          <p:cNvPr id="3" name="Rectangle 2">
            <a:extLst>
              <a:ext uri="{FF2B5EF4-FFF2-40B4-BE49-F238E27FC236}">
                <a16:creationId xmlns:a16="http://schemas.microsoft.com/office/drawing/2014/main" id="{EA9A08AD-6601-49AE-939B-7BCFD7DE3B5B}"/>
              </a:ext>
            </a:extLst>
          </p:cNvPr>
          <p:cNvSpPr/>
          <p:nvPr/>
        </p:nvSpPr>
        <p:spPr>
          <a:xfrm>
            <a:off x="1375400" y="6366828"/>
            <a:ext cx="6089401" cy="584775"/>
          </a:xfrm>
          <a:prstGeom prst="rect">
            <a:avLst/>
          </a:prstGeom>
          <a:noFill/>
        </p:spPr>
        <p:txBody>
          <a:bodyPr wrap="square" lIns="91440" tIns="45720" rIns="91440" bIns="45720">
            <a:spAutoFit/>
          </a:bodyPr>
          <a:lstStyle/>
          <a:p>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Commission Structure</a:t>
            </a:r>
          </a:p>
        </p:txBody>
      </p:sp>
      <p:sp>
        <p:nvSpPr>
          <p:cNvPr id="5" name="Rectangle 4">
            <a:extLst>
              <a:ext uri="{FF2B5EF4-FFF2-40B4-BE49-F238E27FC236}">
                <a16:creationId xmlns:a16="http://schemas.microsoft.com/office/drawing/2014/main" id="{42C87EE8-3482-4008-A48F-8032D0C95DA2}"/>
              </a:ext>
            </a:extLst>
          </p:cNvPr>
          <p:cNvSpPr/>
          <p:nvPr/>
        </p:nvSpPr>
        <p:spPr>
          <a:xfrm>
            <a:off x="1345111" y="6884673"/>
            <a:ext cx="4900701"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30% Base Sales Commission</a:t>
            </a:r>
          </a:p>
        </p:txBody>
      </p:sp>
      <p:pic>
        <p:nvPicPr>
          <p:cNvPr id="4" name="Picture 3">
            <a:extLst>
              <a:ext uri="{FF2B5EF4-FFF2-40B4-BE49-F238E27FC236}">
                <a16:creationId xmlns:a16="http://schemas.microsoft.com/office/drawing/2014/main" id="{D0029A13-C5A8-4ED8-A80D-8D97A434EC30}"/>
              </a:ext>
            </a:extLst>
          </p:cNvPr>
          <p:cNvPicPr>
            <a:picLocks noChangeAspect="1"/>
          </p:cNvPicPr>
          <p:nvPr/>
        </p:nvPicPr>
        <p:blipFill>
          <a:blip r:embed="rId9"/>
          <a:stretch>
            <a:fillRect/>
          </a:stretch>
        </p:blipFill>
        <p:spPr>
          <a:xfrm>
            <a:off x="928290" y="7407893"/>
            <a:ext cx="5975924" cy="1348908"/>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13668</TotalTime>
  <Words>4656</Words>
  <Application>Microsoft Office PowerPoint</Application>
  <PresentationFormat>Custom</PresentationFormat>
  <Paragraphs>570</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Lato</vt:lpstr>
      <vt:lpstr>Calibri</vt:lpstr>
      <vt:lpstr>Symbol</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Abraham</dc:creator>
  <cp:lastModifiedBy>Lori</cp:lastModifiedBy>
  <cp:revision>85</cp:revision>
  <cp:lastPrinted>2021-07-19T16:38:38Z</cp:lastPrinted>
  <dcterms:modified xsi:type="dcterms:W3CDTF">2021-08-31T13:21:43Z</dcterms:modified>
</cp:coreProperties>
</file>